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7" r:id="rId5"/>
    <p:sldId id="262" r:id="rId6"/>
    <p:sldId id="260" r:id="rId7"/>
    <p:sldId id="263" r:id="rId8"/>
    <p:sldId id="266" r:id="rId9"/>
    <p:sldId id="265" r:id="rId1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D96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8" autoAdjust="0"/>
    <p:restoredTop sz="94660"/>
  </p:normalViewPr>
  <p:slideViewPr>
    <p:cSldViewPr>
      <p:cViewPr varScale="1">
        <p:scale>
          <a:sx n="75" d="100"/>
          <a:sy n="75" d="100"/>
        </p:scale>
        <p:origin x="9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rgbClr val="FFD961"/>
        </a:solidFill>
      </c:spPr>
    </c:sideWall>
    <c:backWall>
      <c:thickness val="0"/>
      <c:spPr>
        <a:solidFill>
          <a:srgbClr val="FFD961"/>
        </a:solidFill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Tabelle1!$C$5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204249336280643E-2"/>
                  <c:y val="-7.55868395575094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368382440265257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06429745353964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Tabelle1!$B$6:$B$8</c:f>
              <c:strCache>
                <c:ptCount val="3"/>
                <c:pt idx="0">
                  <c:v>Anlagevermögen</c:v>
                </c:pt>
                <c:pt idx="1">
                  <c:v>Forderungen</c:v>
                </c:pt>
                <c:pt idx="2">
                  <c:v>Geldmittel</c:v>
                </c:pt>
              </c:strCache>
            </c:strRef>
          </c:cat>
          <c:val>
            <c:numRef>
              <c:f>Tabelle1!$C$6:$C$8</c:f>
              <c:numCache>
                <c:formatCode>#,##0_ ;[Red]\-#,##0\ </c:formatCode>
                <c:ptCount val="3"/>
                <c:pt idx="0">
                  <c:v>246716</c:v>
                </c:pt>
                <c:pt idx="1">
                  <c:v>24191</c:v>
                </c:pt>
                <c:pt idx="2">
                  <c:v>143878</c:v>
                </c:pt>
              </c:numCache>
            </c:numRef>
          </c:val>
        </c:ser>
        <c:ser>
          <c:idx val="1"/>
          <c:order val="1"/>
          <c:tx>
            <c:strRef>
              <c:f>Tabelle1!$D$5</c:f>
              <c:strCache>
                <c:ptCount val="1"/>
                <c:pt idx="0">
                  <c:v>2013</c:v>
                </c:pt>
              </c:strCache>
            </c:strRef>
          </c:tx>
          <c:spPr>
            <a:gradFill>
              <a:gsLst>
                <a:gs pos="0">
                  <a:srgbClr val="FFC000"/>
                </a:gs>
                <a:gs pos="50000">
                  <a:srgbClr val="FFFF00"/>
                </a:gs>
                <a:gs pos="100000">
                  <a:srgbClr val="FFC000"/>
                </a:gs>
              </a:gsLst>
              <a:lin ang="5400000" scaled="0"/>
            </a:gradFill>
          </c:spPr>
          <c:invertIfNegative val="0"/>
          <c:dLbls>
            <c:dLbl>
              <c:idx val="0"/>
              <c:layout>
                <c:manualLayout>
                  <c:x val="1.3683824402652579E-2"/>
                  <c:y val="-1.25978065929183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2163399469024514E-2"/>
                  <c:y val="-2.51956131858364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5204249336280643E-2"/>
                  <c:y val="-5.0391226371672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Tabelle1!$B$6:$B$8</c:f>
              <c:strCache>
                <c:ptCount val="3"/>
                <c:pt idx="0">
                  <c:v>Anlagevermögen</c:v>
                </c:pt>
                <c:pt idx="1">
                  <c:v>Forderungen</c:v>
                </c:pt>
                <c:pt idx="2">
                  <c:v>Geldmittel</c:v>
                </c:pt>
              </c:strCache>
            </c:strRef>
          </c:cat>
          <c:val>
            <c:numRef>
              <c:f>Tabelle1!$D$6:$D$8</c:f>
              <c:numCache>
                <c:formatCode>#,##0_ ;[Red]\-#,##0\ </c:formatCode>
                <c:ptCount val="3"/>
                <c:pt idx="0">
                  <c:v>53686</c:v>
                </c:pt>
                <c:pt idx="1">
                  <c:v>18330</c:v>
                </c:pt>
                <c:pt idx="2">
                  <c:v>157040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2047984"/>
        <c:axId val="156912032"/>
        <c:axId val="0"/>
      </c:bar3DChart>
      <c:catAx>
        <c:axId val="11204798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300" b="1">
                <a:latin typeface="Arial Narrow" panose="020B0606020202030204" pitchFamily="34" charset="0"/>
              </a:defRPr>
            </a:pPr>
            <a:endParaRPr lang="de-DE"/>
          </a:p>
        </c:txPr>
        <c:crossAx val="156912032"/>
        <c:crosses val="autoZero"/>
        <c:auto val="1"/>
        <c:lblAlgn val="ctr"/>
        <c:lblOffset val="100"/>
        <c:noMultiLvlLbl val="0"/>
      </c:catAx>
      <c:valAx>
        <c:axId val="156912032"/>
        <c:scaling>
          <c:orientation val="minMax"/>
        </c:scaling>
        <c:delete val="0"/>
        <c:axPos val="b"/>
        <c:majorGridlines/>
        <c:numFmt formatCode="#,##0_ ;[Red]\-#,##0\ 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Narrow" panose="020B0606020202030204" pitchFamily="34" charset="0"/>
              </a:defRPr>
            </a:pPr>
            <a:endParaRPr lang="de-DE"/>
          </a:p>
        </c:txPr>
        <c:crossAx val="11204798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300" b="0">
              <a:latin typeface="Arial Narrow" panose="020B0606020202030204" pitchFamily="34" charset="0"/>
            </a:defRPr>
          </a:pPr>
          <a:endParaRPr lang="de-D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rgbClr val="FFD757"/>
        </a:solidFill>
      </c:spPr>
    </c:sideWall>
    <c:backWall>
      <c:thickness val="0"/>
      <c:spPr>
        <a:solidFill>
          <a:srgbClr val="FFD961"/>
        </a:solidFill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Tabelle1!$C$27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3369498106767736E-3"/>
                  <c:y val="2.48407453944866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1565199495138168E-2"/>
                  <c:y val="-2.48407453944866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156519949513806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0119549558245806E-2"/>
                  <c:y val="-7.4522236183460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1565199495138062E-2"/>
                  <c:y val="-2.48407453944866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Tabelle1!$B$28:$B$32</c:f>
              <c:strCache>
                <c:ptCount val="5"/>
                <c:pt idx="0">
                  <c:v>Geb. Gewinnrückl.</c:v>
                </c:pt>
                <c:pt idx="1">
                  <c:v>Ergebnisvorträge</c:v>
                </c:pt>
                <c:pt idx="2">
                  <c:v>Freie Gewinnrückl.</c:v>
                </c:pt>
                <c:pt idx="3">
                  <c:v>In Anlagen geb. Rückl.</c:v>
                </c:pt>
                <c:pt idx="4">
                  <c:v>Verbindlichkeiten</c:v>
                </c:pt>
              </c:strCache>
            </c:strRef>
          </c:cat>
          <c:val>
            <c:numRef>
              <c:f>Tabelle1!$C$28:$C$32</c:f>
              <c:numCache>
                <c:formatCode>#,##0_ ;[Red]\-#,##0\ </c:formatCode>
                <c:ptCount val="5"/>
                <c:pt idx="0">
                  <c:v>0</c:v>
                </c:pt>
                <c:pt idx="1">
                  <c:v>218686</c:v>
                </c:pt>
                <c:pt idx="2">
                  <c:v>3579</c:v>
                </c:pt>
                <c:pt idx="3">
                  <c:v>182250</c:v>
                </c:pt>
                <c:pt idx="4">
                  <c:v>9180</c:v>
                </c:pt>
              </c:numCache>
            </c:numRef>
          </c:val>
        </c:ser>
        <c:ser>
          <c:idx val="1"/>
          <c:order val="1"/>
          <c:tx>
            <c:strRef>
              <c:f>Tabelle1!$D$27</c:f>
              <c:strCache>
                <c:ptCount val="1"/>
                <c:pt idx="0">
                  <c:v>2013</c:v>
                </c:pt>
              </c:strCache>
            </c:strRef>
          </c:tx>
          <c:spPr>
            <a:gradFill>
              <a:gsLst>
                <a:gs pos="0">
                  <a:srgbClr val="FFC000"/>
                </a:gs>
                <a:gs pos="50000">
                  <a:srgbClr val="FFFF00"/>
                </a:gs>
                <a:gs pos="100000">
                  <a:srgbClr val="FFC000"/>
                </a:gs>
              </a:gsLst>
              <a:lin ang="5400000" scaled="0"/>
            </a:gradFill>
          </c:spPr>
          <c:invertIfNegative val="0"/>
          <c:dLbls>
            <c:dLbl>
              <c:idx val="0"/>
              <c:layout>
                <c:manualLayout>
                  <c:x val="7.228249684461289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3369498106767736E-3"/>
                  <c:y val="2.48407453944866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2282496844612628E-3"/>
                  <c:y val="-4.9681490788973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33694981067677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1565199495138036E-2"/>
                  <c:y val="-9.9362981577946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Tabelle1!$B$28:$B$32</c:f>
              <c:strCache>
                <c:ptCount val="5"/>
                <c:pt idx="0">
                  <c:v>Geb. Gewinnrückl.</c:v>
                </c:pt>
                <c:pt idx="1">
                  <c:v>Ergebnisvorträge</c:v>
                </c:pt>
                <c:pt idx="2">
                  <c:v>Freie Gewinnrückl.</c:v>
                </c:pt>
                <c:pt idx="3">
                  <c:v>In Anlagen geb. Rückl.</c:v>
                </c:pt>
                <c:pt idx="4">
                  <c:v>Verbindlichkeiten</c:v>
                </c:pt>
              </c:strCache>
            </c:strRef>
          </c:cat>
          <c:val>
            <c:numRef>
              <c:f>Tabelle1!$D$28:$D$32</c:f>
              <c:numCache>
                <c:formatCode>#,##0_ ;[Red]\-#,##0\ </c:formatCode>
                <c:ptCount val="5"/>
                <c:pt idx="0">
                  <c:v>200000</c:v>
                </c:pt>
                <c:pt idx="1">
                  <c:v>0</c:v>
                </c:pt>
                <c:pt idx="2">
                  <c:v>13189</c:v>
                </c:pt>
                <c:pt idx="3">
                  <c:v>0</c:v>
                </c:pt>
                <c:pt idx="4">
                  <c:v>14593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2080928"/>
        <c:axId val="112081488"/>
        <c:axId val="0"/>
      </c:bar3DChart>
      <c:catAx>
        <c:axId val="1120809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300" b="1">
                <a:latin typeface="Arial Narrow" panose="020B0606020202030204" pitchFamily="34" charset="0"/>
              </a:defRPr>
            </a:pPr>
            <a:endParaRPr lang="de-DE"/>
          </a:p>
        </c:txPr>
        <c:crossAx val="112081488"/>
        <c:crosses val="autoZero"/>
        <c:auto val="1"/>
        <c:lblAlgn val="ctr"/>
        <c:lblOffset val="100"/>
        <c:noMultiLvlLbl val="0"/>
      </c:catAx>
      <c:valAx>
        <c:axId val="112081488"/>
        <c:scaling>
          <c:orientation val="minMax"/>
        </c:scaling>
        <c:delete val="0"/>
        <c:axPos val="b"/>
        <c:majorGridlines/>
        <c:numFmt formatCode="#,##0_ ;[Red]\-#,##0\ 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Narrow" panose="020B0606020202030204" pitchFamily="34" charset="0"/>
              </a:defRPr>
            </a:pPr>
            <a:endParaRPr lang="de-DE"/>
          </a:p>
        </c:txPr>
        <c:crossAx val="11208092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300">
              <a:latin typeface="Arial Narrow" panose="020B0606020202030204" pitchFamily="34" charset="0"/>
            </a:defRPr>
          </a:pPr>
          <a:endParaRPr lang="de-D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rgbClr val="FFD961"/>
        </a:solidFill>
      </c:spPr>
    </c:sideWall>
    <c:backWall>
      <c:thickness val="0"/>
      <c:spPr>
        <a:solidFill>
          <a:srgbClr val="FFD961"/>
        </a:solidFill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Tabelle1!$C$42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456499368922579E-2"/>
                  <c:y val="-7.4522236183460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8793449179599353E-2"/>
                  <c:y val="-4.9681490788973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7347799242707095E-2"/>
                  <c:y val="-4.9681490788973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Tabelle1!$B$43:$B$45</c:f>
              <c:strCache>
                <c:ptCount val="3"/>
                <c:pt idx="0">
                  <c:v>Sonstige</c:v>
                </c:pt>
                <c:pt idx="1">
                  <c:v>Erhaltene Spenden</c:v>
                </c:pt>
                <c:pt idx="2">
                  <c:v>Mitgliedsbeiträge</c:v>
                </c:pt>
              </c:strCache>
            </c:strRef>
          </c:cat>
          <c:val>
            <c:numRef>
              <c:f>Tabelle1!$C$43:$C$45</c:f>
              <c:numCache>
                <c:formatCode>#,##0_ ;[Red]\-#,##0\ </c:formatCode>
                <c:ptCount val="3"/>
                <c:pt idx="0">
                  <c:v>31441</c:v>
                </c:pt>
                <c:pt idx="1">
                  <c:v>107155</c:v>
                </c:pt>
                <c:pt idx="2">
                  <c:v>107458</c:v>
                </c:pt>
              </c:numCache>
            </c:numRef>
          </c:val>
        </c:ser>
        <c:ser>
          <c:idx val="1"/>
          <c:order val="1"/>
          <c:tx>
            <c:strRef>
              <c:f>Tabelle1!$D$42</c:f>
              <c:strCache>
                <c:ptCount val="1"/>
                <c:pt idx="0">
                  <c:v>2013</c:v>
                </c:pt>
              </c:strCache>
            </c:strRef>
          </c:tx>
          <c:spPr>
            <a:gradFill>
              <a:gsLst>
                <a:gs pos="0">
                  <a:srgbClr val="FFC000"/>
                </a:gs>
                <a:gs pos="50000">
                  <a:srgbClr val="FFFF00"/>
                </a:gs>
                <a:gs pos="100000">
                  <a:srgbClr val="FFC000"/>
                </a:gs>
              </a:gsLst>
              <a:lin ang="5400000" scaled="0"/>
            </a:gradFill>
          </c:spPr>
          <c:invertIfNegative val="0"/>
          <c:dLbls>
            <c:dLbl>
              <c:idx val="0"/>
              <c:layout>
                <c:manualLayout>
                  <c:x val="1.0119549558245806E-2"/>
                  <c:y val="-9.93629815779458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456499368922474E-2"/>
                  <c:y val="-9.9362981577946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5902149305814836E-2"/>
                  <c:y val="-7.4522236183460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Tabelle1!$B$43:$B$45</c:f>
              <c:strCache>
                <c:ptCount val="3"/>
                <c:pt idx="0">
                  <c:v>Sonstige</c:v>
                </c:pt>
                <c:pt idx="1">
                  <c:v>Erhaltene Spenden</c:v>
                </c:pt>
                <c:pt idx="2">
                  <c:v>Mitgliedsbeiträge</c:v>
                </c:pt>
              </c:strCache>
            </c:strRef>
          </c:cat>
          <c:val>
            <c:numRef>
              <c:f>Tabelle1!$D$43:$D$45</c:f>
              <c:numCache>
                <c:formatCode>#,##0_ ;[Red]\-#,##0\ </c:formatCode>
                <c:ptCount val="3"/>
                <c:pt idx="0">
                  <c:v>47657</c:v>
                </c:pt>
                <c:pt idx="1">
                  <c:v>123384</c:v>
                </c:pt>
                <c:pt idx="2">
                  <c:v>112815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2084288"/>
        <c:axId val="112084848"/>
        <c:axId val="0"/>
      </c:bar3DChart>
      <c:catAx>
        <c:axId val="11208428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300" b="1">
                <a:latin typeface="Arial Narrow" panose="020B0606020202030204" pitchFamily="34" charset="0"/>
              </a:defRPr>
            </a:pPr>
            <a:endParaRPr lang="de-DE"/>
          </a:p>
        </c:txPr>
        <c:crossAx val="112084848"/>
        <c:crosses val="autoZero"/>
        <c:auto val="1"/>
        <c:lblAlgn val="ctr"/>
        <c:lblOffset val="100"/>
        <c:noMultiLvlLbl val="0"/>
      </c:catAx>
      <c:valAx>
        <c:axId val="112084848"/>
        <c:scaling>
          <c:orientation val="minMax"/>
        </c:scaling>
        <c:delete val="0"/>
        <c:axPos val="b"/>
        <c:majorGridlines/>
        <c:numFmt formatCode="#,##0_ ;[Red]\-#,##0\ 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Narrow" panose="020B0606020202030204" pitchFamily="34" charset="0"/>
              </a:defRPr>
            </a:pPr>
            <a:endParaRPr lang="de-DE"/>
          </a:p>
        </c:txPr>
        <c:crossAx val="11208428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300" b="0">
              <a:latin typeface="Arial Narrow" panose="020B0606020202030204" pitchFamily="34" charset="0"/>
            </a:defRPr>
          </a:pPr>
          <a:endParaRPr lang="de-D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rgbClr val="FFD757"/>
        </a:solidFill>
      </c:spPr>
    </c:sideWall>
    <c:backWall>
      <c:thickness val="0"/>
      <c:spPr>
        <a:solidFill>
          <a:srgbClr val="FFD757"/>
        </a:solidFill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Tabelle1!$C$63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378664019410029E-2"/>
                  <c:y val="-7.29459120421638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111665012131268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9563310169837761E-3"/>
                  <c:y val="-4.8630608028109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5339980145575228E-3"/>
                  <c:y val="-9.72612160562189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95633101698377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Tabelle1!$B$64:$B$68</c:f>
              <c:strCache>
                <c:ptCount val="5"/>
                <c:pt idx="0">
                  <c:v>Betrieb + Verwaltung</c:v>
                </c:pt>
                <c:pt idx="1">
                  <c:v>Veranstaltungen</c:v>
                </c:pt>
                <c:pt idx="2">
                  <c:v>Gezahlte Spenden</c:v>
                </c:pt>
                <c:pt idx="3">
                  <c:v>Personalkosten</c:v>
                </c:pt>
                <c:pt idx="4">
                  <c:v>Projektkosten</c:v>
                </c:pt>
              </c:strCache>
            </c:strRef>
          </c:cat>
          <c:val>
            <c:numRef>
              <c:f>Tabelle1!$C$64:$C$68</c:f>
              <c:numCache>
                <c:formatCode>#,##0_ ;[Red]\-#,##0\ </c:formatCode>
                <c:ptCount val="5"/>
                <c:pt idx="0">
                  <c:v>23265</c:v>
                </c:pt>
                <c:pt idx="1">
                  <c:v>73682</c:v>
                </c:pt>
                <c:pt idx="2">
                  <c:v>11695</c:v>
                </c:pt>
                <c:pt idx="3">
                  <c:v>21362</c:v>
                </c:pt>
                <c:pt idx="4">
                  <c:v>95863</c:v>
                </c:pt>
              </c:numCache>
            </c:numRef>
          </c:val>
        </c:ser>
        <c:ser>
          <c:idx val="1"/>
          <c:order val="1"/>
          <c:tx>
            <c:strRef>
              <c:f>Tabelle1!$D$63</c:f>
              <c:strCache>
                <c:ptCount val="1"/>
                <c:pt idx="0">
                  <c:v>2013</c:v>
                </c:pt>
              </c:strCache>
            </c:strRef>
          </c:tx>
          <c:spPr>
            <a:gradFill>
              <a:gsLst>
                <a:gs pos="0">
                  <a:srgbClr val="FFC000"/>
                </a:gs>
                <a:gs pos="50000">
                  <a:srgbClr val="FFFF00"/>
                </a:gs>
                <a:gs pos="100000">
                  <a:srgbClr val="FFC000"/>
                </a:gs>
              </a:gsLst>
              <a:lin ang="5400000" scaled="0"/>
            </a:gradFill>
          </c:spPr>
          <c:invertIfNegative val="0"/>
          <c:dLbls>
            <c:dLbl>
              <c:idx val="0"/>
              <c:layout>
                <c:manualLayout>
                  <c:x val="8.53399801455752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6893320097050146E-3"/>
                  <c:y val="-4.8630608028109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5339980145575228E-3"/>
                  <c:y val="-9.7261216056218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689332009705014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1378552024685429E-2"/>
                  <c:y val="-4.86325226189765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Tabelle1!$B$64:$B$68</c:f>
              <c:strCache>
                <c:ptCount val="5"/>
                <c:pt idx="0">
                  <c:v>Betrieb + Verwaltung</c:v>
                </c:pt>
                <c:pt idx="1">
                  <c:v>Veranstaltungen</c:v>
                </c:pt>
                <c:pt idx="2">
                  <c:v>Gezahlte Spenden</c:v>
                </c:pt>
                <c:pt idx="3">
                  <c:v>Personalkosten</c:v>
                </c:pt>
                <c:pt idx="4">
                  <c:v>Projektkosten</c:v>
                </c:pt>
              </c:strCache>
            </c:strRef>
          </c:cat>
          <c:val>
            <c:numRef>
              <c:f>Tabelle1!$D$64:$D$68</c:f>
              <c:numCache>
                <c:formatCode>#,##0_ ;[Red]\-#,##0\ </c:formatCode>
                <c:ptCount val="5"/>
                <c:pt idx="0">
                  <c:v>35545</c:v>
                </c:pt>
                <c:pt idx="1">
                  <c:v>82106</c:v>
                </c:pt>
                <c:pt idx="2">
                  <c:v>13105</c:v>
                </c:pt>
                <c:pt idx="3">
                  <c:v>25230</c:v>
                </c:pt>
                <c:pt idx="4">
                  <c:v>96944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8552912"/>
        <c:axId val="158553472"/>
        <c:axId val="0"/>
      </c:bar3DChart>
      <c:catAx>
        <c:axId val="15855291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300" b="1">
                <a:latin typeface="Arial Narrow" panose="020B0606020202030204" pitchFamily="34" charset="0"/>
              </a:defRPr>
            </a:pPr>
            <a:endParaRPr lang="de-DE"/>
          </a:p>
        </c:txPr>
        <c:crossAx val="158553472"/>
        <c:crosses val="autoZero"/>
        <c:auto val="1"/>
        <c:lblAlgn val="ctr"/>
        <c:lblOffset val="100"/>
        <c:noMultiLvlLbl val="0"/>
      </c:catAx>
      <c:valAx>
        <c:axId val="158553472"/>
        <c:scaling>
          <c:orientation val="minMax"/>
        </c:scaling>
        <c:delete val="0"/>
        <c:axPos val="b"/>
        <c:majorGridlines/>
        <c:numFmt formatCode="#,##0_ ;[Red]\-#,##0\ 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Narrow" panose="020B0606020202030204" pitchFamily="34" charset="0"/>
              </a:defRPr>
            </a:pPr>
            <a:endParaRPr lang="de-DE"/>
          </a:p>
        </c:txPr>
        <c:crossAx val="15855291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300" b="0">
              <a:latin typeface="Arial Narrow" panose="020B0606020202030204" pitchFamily="34" charset="0"/>
            </a:defRPr>
          </a:pPr>
          <a:endParaRPr lang="de-D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rgbClr val="FFD757"/>
        </a:solidFill>
      </c:spPr>
    </c:sideWall>
    <c:backWall>
      <c:thickness val="0"/>
      <c:spPr>
        <a:solidFill>
          <a:srgbClr val="FFD757"/>
        </a:solidFill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Tabelle1!$C$83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1116650121312687E-3"/>
                  <c:y val="-2.59366606324777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111665012131268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1116650121312687E-3"/>
                  <c:y val="-5.187332126495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689332009705014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9563310169837761E-3"/>
                  <c:y val="-5.187332126495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9.95633101698377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8446660048525073E-3"/>
                  <c:y val="-5.187332126495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Tabelle1!$B$84:$B$90</c:f>
              <c:strCache>
                <c:ptCount val="7"/>
                <c:pt idx="0">
                  <c:v>Steuern</c:v>
                </c:pt>
                <c:pt idx="1">
                  <c:v>Gewinn (GB)</c:v>
                </c:pt>
                <c:pt idx="2">
                  <c:v>Ausgaben (GB)</c:v>
                </c:pt>
                <c:pt idx="3">
                  <c:v>Einnahmen (GB)</c:v>
                </c:pt>
                <c:pt idx="4">
                  <c:v>Gewinn (VV)</c:v>
                </c:pt>
                <c:pt idx="5">
                  <c:v>Ausgaben (VV)</c:v>
                </c:pt>
                <c:pt idx="6">
                  <c:v>Einnahmen (VV)</c:v>
                </c:pt>
              </c:strCache>
            </c:strRef>
          </c:cat>
          <c:val>
            <c:numRef>
              <c:f>Tabelle1!$C$84:$C$90</c:f>
              <c:numCache>
                <c:formatCode>#,##0_ ;[Red]\-#,##0\ </c:formatCode>
                <c:ptCount val="7"/>
                <c:pt idx="0">
                  <c:v>1953</c:v>
                </c:pt>
                <c:pt idx="1">
                  <c:v>11269</c:v>
                </c:pt>
                <c:pt idx="2">
                  <c:v>24759</c:v>
                </c:pt>
                <c:pt idx="3">
                  <c:v>36028</c:v>
                </c:pt>
                <c:pt idx="4">
                  <c:v>455</c:v>
                </c:pt>
                <c:pt idx="5">
                  <c:v>0</c:v>
                </c:pt>
                <c:pt idx="6">
                  <c:v>455</c:v>
                </c:pt>
              </c:numCache>
            </c:numRef>
          </c:val>
        </c:ser>
        <c:ser>
          <c:idx val="1"/>
          <c:order val="1"/>
          <c:tx>
            <c:strRef>
              <c:f>Tabelle1!$D$83</c:f>
              <c:strCache>
                <c:ptCount val="1"/>
                <c:pt idx="0">
                  <c:v>2013</c:v>
                </c:pt>
              </c:strCache>
            </c:strRef>
          </c:tx>
          <c:spPr>
            <a:gradFill>
              <a:gsLst>
                <a:gs pos="0">
                  <a:srgbClr val="FFC000"/>
                </a:gs>
                <a:gs pos="50000">
                  <a:srgbClr val="FFFF00"/>
                </a:gs>
                <a:gs pos="100000">
                  <a:srgbClr val="FFC000"/>
                </a:gs>
              </a:gsLst>
              <a:lin ang="5400000" scaled="0"/>
            </a:gradFill>
          </c:spPr>
          <c:invertIfNegative val="0"/>
          <c:dLbls>
            <c:dLbl>
              <c:idx val="0"/>
              <c:layout>
                <c:manualLayout>
                  <c:x val="9.9563310169837761E-3"/>
                  <c:y val="-9.50999903825513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6893320097050146E-3"/>
                  <c:y val="-5.18733212649584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689332009705014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8446660048525073E-3"/>
                  <c:y val="-5.187332126495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4.26699900727876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4.2668870125541604E-3"/>
                  <c:y val="-5.18733212649572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7.111665012131268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Tabelle1!$B$84:$B$90</c:f>
              <c:strCache>
                <c:ptCount val="7"/>
                <c:pt idx="0">
                  <c:v>Steuern</c:v>
                </c:pt>
                <c:pt idx="1">
                  <c:v>Gewinn (GB)</c:v>
                </c:pt>
                <c:pt idx="2">
                  <c:v>Ausgaben (GB)</c:v>
                </c:pt>
                <c:pt idx="3">
                  <c:v>Einnahmen (GB)</c:v>
                </c:pt>
                <c:pt idx="4">
                  <c:v>Gewinn (VV)</c:v>
                </c:pt>
                <c:pt idx="5">
                  <c:v>Ausgaben (VV)</c:v>
                </c:pt>
                <c:pt idx="6">
                  <c:v>Einnahmen (VV)</c:v>
                </c:pt>
              </c:strCache>
            </c:strRef>
          </c:cat>
          <c:val>
            <c:numRef>
              <c:f>Tabelle1!$D$84:$D$90</c:f>
              <c:numCache>
                <c:formatCode>#,##0_ ;[Red]\-#,##0\ </c:formatCode>
                <c:ptCount val="7"/>
                <c:pt idx="0">
                  <c:v>0</c:v>
                </c:pt>
                <c:pt idx="1">
                  <c:v>628</c:v>
                </c:pt>
                <c:pt idx="2">
                  <c:v>4698</c:v>
                </c:pt>
                <c:pt idx="3">
                  <c:v>5326</c:v>
                </c:pt>
                <c:pt idx="4">
                  <c:v>3877</c:v>
                </c:pt>
                <c:pt idx="5">
                  <c:v>12332</c:v>
                </c:pt>
                <c:pt idx="6">
                  <c:v>16209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8556272"/>
        <c:axId val="158556832"/>
        <c:axId val="0"/>
      </c:bar3DChart>
      <c:catAx>
        <c:axId val="1585562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300" b="1">
                <a:latin typeface="Arial Narrow" panose="020B0606020202030204" pitchFamily="34" charset="0"/>
              </a:defRPr>
            </a:pPr>
            <a:endParaRPr lang="de-DE"/>
          </a:p>
        </c:txPr>
        <c:crossAx val="158556832"/>
        <c:crosses val="autoZero"/>
        <c:auto val="1"/>
        <c:lblAlgn val="ctr"/>
        <c:lblOffset val="100"/>
        <c:noMultiLvlLbl val="0"/>
      </c:catAx>
      <c:valAx>
        <c:axId val="158556832"/>
        <c:scaling>
          <c:orientation val="minMax"/>
        </c:scaling>
        <c:delete val="0"/>
        <c:axPos val="b"/>
        <c:majorGridlines/>
        <c:numFmt formatCode="#,##0_ ;[Red]\-#,##0\ 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Narrow" panose="020B0606020202030204" pitchFamily="34" charset="0"/>
              </a:defRPr>
            </a:pPr>
            <a:endParaRPr lang="de-DE"/>
          </a:p>
        </c:txPr>
        <c:crossAx val="15855627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300" b="0">
              <a:latin typeface="Arial Narrow" panose="020B0606020202030204" pitchFamily="34" charset="0"/>
            </a:defRPr>
          </a:pPr>
          <a:endParaRPr lang="de-D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rgbClr val="FFD757"/>
        </a:solidFill>
      </c:spPr>
    </c:sideWall>
    <c:backWall>
      <c:thickness val="0"/>
      <c:spPr>
        <a:solidFill>
          <a:srgbClr val="FFD757"/>
        </a:solidFill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Tabelle1!$C$103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9422733047054013E-3"/>
                  <c:y val="-4.76673762975285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8406495156301148E-3"/>
                  <c:y val="-7.15010644462918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6812990312602295E-3"/>
                  <c:y val="2.38336881487642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52194854689034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7.101623789075287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4.2609742734451197E-3"/>
                  <c:y val="-2.38336881487642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Tabelle1!$B$104:$B$109</c:f>
              <c:strCache>
                <c:ptCount val="6"/>
                <c:pt idx="0">
                  <c:v>Zuführg. Freie Rückl.</c:v>
                </c:pt>
                <c:pt idx="1">
                  <c:v>Zuführg. Zweckgeb. Rückl.</c:v>
                </c:pt>
                <c:pt idx="2">
                  <c:v>Zwischenergebnis</c:v>
                </c:pt>
                <c:pt idx="3">
                  <c:v>Geschäftsbetriebe</c:v>
                </c:pt>
                <c:pt idx="4">
                  <c:v>Vermögensverwaltung</c:v>
                </c:pt>
                <c:pt idx="5">
                  <c:v>Ideeller Bereich</c:v>
                </c:pt>
              </c:strCache>
            </c:strRef>
          </c:cat>
          <c:val>
            <c:numRef>
              <c:f>Tabelle1!$C$104:$C$109</c:f>
              <c:numCache>
                <c:formatCode>#,##0_ ;[Red]\-#,##0\ 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18520</c:v>
                </c:pt>
                <c:pt idx="3">
                  <c:v>11269</c:v>
                </c:pt>
                <c:pt idx="4">
                  <c:v>456</c:v>
                </c:pt>
                <c:pt idx="5">
                  <c:v>6795</c:v>
                </c:pt>
              </c:numCache>
            </c:numRef>
          </c:val>
        </c:ser>
        <c:ser>
          <c:idx val="1"/>
          <c:order val="1"/>
          <c:tx>
            <c:strRef>
              <c:f>Tabelle1!$D$103</c:f>
              <c:strCache>
                <c:ptCount val="1"/>
                <c:pt idx="0">
                  <c:v>2013</c:v>
                </c:pt>
              </c:strCache>
            </c:strRef>
          </c:tx>
          <c:spPr>
            <a:gradFill>
              <a:gsLst>
                <a:gs pos="0">
                  <a:srgbClr val="FFC000"/>
                </a:gs>
                <a:gs pos="50000">
                  <a:srgbClr val="FFFF00"/>
                </a:gs>
                <a:gs pos="100000">
                  <a:srgbClr val="FFC000"/>
                </a:gs>
              </a:gsLst>
              <a:lin ang="5400000" scaled="0"/>
            </a:gradFill>
          </c:spPr>
          <c:invertIfNegative val="0"/>
          <c:dLbls>
            <c:dLbl>
              <c:idx val="0"/>
              <c:layout>
                <c:manualLayout>
                  <c:x val="7.1016237890752874E-3"/>
                  <c:y val="-2.38336881487642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8406495156301148E-3"/>
                  <c:y val="-4.76673762975285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1016237890752874E-3"/>
                  <c:y val="-7.15010644462927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840649515630114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7.101623789075287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2.8406495156301148E-3"/>
                  <c:y val="-2.3833688148764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latin typeface="Arial Narrow" panose="020B060602020203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Tabelle1!$B$104:$B$109</c:f>
              <c:strCache>
                <c:ptCount val="6"/>
                <c:pt idx="0">
                  <c:v>Zuführg. Freie Rückl.</c:v>
                </c:pt>
                <c:pt idx="1">
                  <c:v>Zuführg. Zweckgeb. Rückl.</c:v>
                </c:pt>
                <c:pt idx="2">
                  <c:v>Zwischenergebnis</c:v>
                </c:pt>
                <c:pt idx="3">
                  <c:v>Geschäftsbetriebe</c:v>
                </c:pt>
                <c:pt idx="4">
                  <c:v>Vermögensverwaltung</c:v>
                </c:pt>
                <c:pt idx="5">
                  <c:v>Ideeller Bereich</c:v>
                </c:pt>
              </c:strCache>
            </c:strRef>
          </c:cat>
          <c:val>
            <c:numRef>
              <c:f>Tabelle1!$D$104:$D$109</c:f>
              <c:numCache>
                <c:formatCode>#,##0_ ;[Red]\-#,##0\ </c:formatCode>
                <c:ptCount val="6"/>
                <c:pt idx="0">
                  <c:v>13189</c:v>
                </c:pt>
                <c:pt idx="1">
                  <c:v>10859</c:v>
                </c:pt>
                <c:pt idx="2">
                  <c:v>24048</c:v>
                </c:pt>
                <c:pt idx="3">
                  <c:v>629</c:v>
                </c:pt>
                <c:pt idx="4">
                  <c:v>3877</c:v>
                </c:pt>
                <c:pt idx="5">
                  <c:v>19542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8788832"/>
        <c:axId val="158789392"/>
        <c:axId val="0"/>
      </c:bar3DChart>
      <c:catAx>
        <c:axId val="1587888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300" b="1">
                <a:latin typeface="Arial Narrow" panose="020B0606020202030204" pitchFamily="34" charset="0"/>
              </a:defRPr>
            </a:pPr>
            <a:endParaRPr lang="de-DE"/>
          </a:p>
        </c:txPr>
        <c:crossAx val="158789392"/>
        <c:crosses val="autoZero"/>
        <c:auto val="1"/>
        <c:lblAlgn val="ctr"/>
        <c:lblOffset val="100"/>
        <c:noMultiLvlLbl val="0"/>
      </c:catAx>
      <c:valAx>
        <c:axId val="158789392"/>
        <c:scaling>
          <c:orientation val="minMax"/>
        </c:scaling>
        <c:delete val="0"/>
        <c:axPos val="b"/>
        <c:majorGridlines/>
        <c:numFmt formatCode="#,##0_ ;[Red]\-#,##0\ 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Narrow" panose="020B0606020202030204" pitchFamily="34" charset="0"/>
              </a:defRPr>
            </a:pPr>
            <a:endParaRPr lang="de-DE"/>
          </a:p>
        </c:txPr>
        <c:crossAx val="15878883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300" b="0">
              <a:latin typeface="Arial Narrow" panose="020B0606020202030204" pitchFamily="34" charset="0"/>
            </a:defRPr>
          </a:pPr>
          <a:endParaRPr lang="de-DE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5140236"/>
      </p:ext>
    </p:extLst>
  </p:cSld>
  <p:clrMapOvr>
    <a:masterClrMapping/>
  </p:clrMapOvr>
  <p:transition spd="slow" advClick="0" advTm="7000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uesseldorferjonges.de/index.php4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onges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457200"/>
            <a:ext cx="92392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4" descr="jonges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-304800"/>
            <a:ext cx="92392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6" descr="jonges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-152400"/>
            <a:ext cx="92392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hteck 13"/>
          <p:cNvSpPr/>
          <p:nvPr userDrawn="1"/>
        </p:nvSpPr>
        <p:spPr>
          <a:xfrm>
            <a:off x="0" y="6308725"/>
            <a:ext cx="9144000" cy="549275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rgbClr val="FF0000"/>
              </a:gs>
              <a:gs pos="100000">
                <a:schemeClr val="accent2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16445" y="6328256"/>
            <a:ext cx="8948043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800" b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Jahresabschluss 2013  </a:t>
            </a:r>
            <a:r>
              <a:rPr lang="de-DE" sz="28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-  </a:t>
            </a:r>
            <a:r>
              <a:rPr lang="de-DE" sz="2800" b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Bericht des Schatzmeisters</a:t>
            </a:r>
            <a:endParaRPr lang="de-DE" sz="2800" b="1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grpSp>
        <p:nvGrpSpPr>
          <p:cNvPr id="8" name="Group 8"/>
          <p:cNvGrpSpPr>
            <a:grpSpLocks/>
          </p:cNvGrpSpPr>
          <p:nvPr userDrawn="1"/>
        </p:nvGrpSpPr>
        <p:grpSpPr bwMode="auto">
          <a:xfrm>
            <a:off x="7228398" y="209550"/>
            <a:ext cx="1736090" cy="673100"/>
            <a:chOff x="667" y="495"/>
            <a:chExt cx="1842" cy="720"/>
          </a:xfrm>
        </p:grpSpPr>
        <p:pic>
          <p:nvPicPr>
            <p:cNvPr id="10" name="Picture 7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4" r="88174"/>
            <a:stretch>
              <a:fillRect/>
            </a:stretch>
          </p:blipFill>
          <p:spPr bwMode="auto">
            <a:xfrm>
              <a:off x="667" y="495"/>
              <a:ext cx="1211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7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3564" r="656"/>
            <a:stretch>
              <a:fillRect/>
            </a:stretch>
          </p:blipFill>
          <p:spPr bwMode="auto">
            <a:xfrm>
              <a:off x="1878" y="495"/>
              <a:ext cx="631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spd="slow" advClick="0" advTm="7000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755600" y="552400"/>
            <a:ext cx="7416800" cy="575692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Monotype Sorts"/>
              <a:buNone/>
            </a:pPr>
            <a:r>
              <a:rPr lang="de-DE" sz="4400" smtClean="0">
                <a:solidFill>
                  <a:schemeClr val="accent2"/>
                </a:solidFill>
              </a:rPr>
              <a:t>Bericht</a:t>
            </a:r>
            <a:endParaRPr lang="de-DE" sz="2400" smtClean="0">
              <a:solidFill>
                <a:schemeClr val="accent2"/>
              </a:solidFill>
            </a:endParaRPr>
          </a:p>
          <a:p>
            <a:pPr algn="ctr">
              <a:buFont typeface="Monotype Sorts"/>
              <a:buNone/>
            </a:pPr>
            <a:r>
              <a:rPr lang="de-DE" sz="2800" smtClean="0">
                <a:solidFill>
                  <a:schemeClr val="accent2"/>
                </a:solidFill>
              </a:rPr>
              <a:t>über den Jahresabschluss </a:t>
            </a:r>
            <a:r>
              <a:rPr lang="de-DE" sz="2800" b="1" smtClean="0">
                <a:solidFill>
                  <a:schemeClr val="accent2"/>
                </a:solidFill>
              </a:rPr>
              <a:t>2013</a:t>
            </a:r>
            <a:r>
              <a:rPr lang="de-DE" sz="2800" smtClean="0">
                <a:solidFill>
                  <a:schemeClr val="accent2"/>
                </a:solidFill>
              </a:rPr>
              <a:t>, erstattet zur</a:t>
            </a:r>
            <a:r>
              <a:rPr lang="de-DE" smtClean="0">
                <a:solidFill>
                  <a:schemeClr val="accent2"/>
                </a:solidFill>
              </a:rPr>
              <a:t> </a:t>
            </a:r>
          </a:p>
          <a:p>
            <a:pPr algn="ctr">
              <a:spcBef>
                <a:spcPct val="50000"/>
              </a:spcBef>
              <a:buFont typeface="Monotype Sorts"/>
              <a:buNone/>
            </a:pPr>
            <a:r>
              <a:rPr lang="de-DE" sz="44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Jahreshauptversammlung</a:t>
            </a:r>
          </a:p>
          <a:p>
            <a:pPr algn="ctr">
              <a:buFont typeface="Monotype Sorts"/>
              <a:buNone/>
            </a:pPr>
            <a:r>
              <a:rPr lang="de-DE" sz="36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25.03.2014</a:t>
            </a:r>
            <a:endParaRPr lang="de-DE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ct val="100000"/>
              </a:spcBef>
              <a:buFont typeface="Monotype Sorts"/>
              <a:buNone/>
            </a:pPr>
            <a:r>
              <a:rPr lang="de-DE" sz="2800" smtClean="0">
                <a:solidFill>
                  <a:schemeClr val="accent2"/>
                </a:solidFill>
              </a:rPr>
              <a:t>Heimatverein</a:t>
            </a:r>
            <a:endParaRPr lang="de-DE" smtClean="0">
              <a:solidFill>
                <a:schemeClr val="accent2"/>
              </a:solidFill>
            </a:endParaRPr>
          </a:p>
          <a:p>
            <a:pPr algn="ctr">
              <a:buFont typeface="Monotype Sorts"/>
              <a:buNone/>
            </a:pPr>
            <a:r>
              <a:rPr lang="de-DE" sz="440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Düsseldorfer Jonges e.V.</a:t>
            </a:r>
          </a:p>
          <a:p>
            <a:pPr algn="ctr">
              <a:buFont typeface="Monotype Sorts"/>
              <a:buNone/>
            </a:pPr>
            <a:endParaRPr lang="de-DE" sz="2800" smtClean="0">
              <a:solidFill>
                <a:schemeClr val="accent2"/>
              </a:solidFill>
            </a:endParaRPr>
          </a:p>
          <a:p>
            <a:pPr algn="ctr">
              <a:buFont typeface="Monotype Sorts"/>
              <a:buNone/>
            </a:pPr>
            <a:r>
              <a:rPr lang="de-DE" sz="2400" smtClean="0">
                <a:solidFill>
                  <a:schemeClr val="accent2"/>
                </a:solidFill>
              </a:rPr>
              <a:t>von Schatzmeister  Dietrich </a:t>
            </a:r>
            <a:r>
              <a:rPr lang="de-DE" sz="2400" b="1" smtClean="0">
                <a:solidFill>
                  <a:schemeClr val="accent2"/>
                </a:solidFill>
              </a:rPr>
              <a:t>Gleisberg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041436"/>
            <a:ext cx="792088" cy="1032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422"/>
            <a:ext cx="69088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defRPr/>
            </a:pPr>
            <a:r>
              <a:rPr lang="de-D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Aktiva</a:t>
            </a:r>
            <a:endParaRPr lang="de-D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4871048"/>
              </p:ext>
            </p:extLst>
          </p:nvPr>
        </p:nvGraphicFramePr>
        <p:xfrm>
          <a:off x="0" y="857672"/>
          <a:ext cx="9144000" cy="5307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0"/>
            <a:ext cx="69088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defRPr/>
            </a:pPr>
            <a:r>
              <a:rPr lang="de-D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Passiva</a:t>
            </a:r>
            <a:endParaRPr lang="de-D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8877874"/>
              </p:ext>
            </p:extLst>
          </p:nvPr>
        </p:nvGraphicFramePr>
        <p:xfrm>
          <a:off x="35496" y="806624"/>
          <a:ext cx="9073008" cy="5358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19472"/>
            <a:ext cx="69088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defRPr/>
            </a:pPr>
            <a:r>
              <a:rPr lang="de-D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Umgliederung</a:t>
            </a:r>
            <a:endParaRPr lang="de-D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6643294" cy="5401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17003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0"/>
            <a:ext cx="69088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defRPr/>
            </a:pPr>
            <a:r>
              <a:rPr lang="de-D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Einnahmen</a:t>
            </a:r>
            <a:endParaRPr lang="de-D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7441141"/>
              </p:ext>
            </p:extLst>
          </p:nvPr>
        </p:nvGraphicFramePr>
        <p:xfrm>
          <a:off x="0" y="836712"/>
          <a:ext cx="91440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-297"/>
            <a:ext cx="7416800" cy="609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defRPr/>
            </a:pPr>
            <a:r>
              <a:rPr lang="de-D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Ausgaben ideeller Bereich</a:t>
            </a:r>
            <a:endParaRPr lang="de-D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6707679"/>
              </p:ext>
            </p:extLst>
          </p:nvPr>
        </p:nvGraphicFramePr>
        <p:xfrm>
          <a:off x="107504" y="1014264"/>
          <a:ext cx="8928992" cy="5223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0"/>
            <a:ext cx="7264400" cy="150417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defRPr/>
            </a:pPr>
            <a:r>
              <a:rPr lang="de-D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Vermögensverwaltung (VV)</a:t>
            </a:r>
            <a:br>
              <a:rPr lang="de-D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 Geschäftsbetriebe (GB)</a:t>
            </a:r>
            <a:endParaRPr lang="de-D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0616919"/>
              </p:ext>
            </p:extLst>
          </p:nvPr>
        </p:nvGraphicFramePr>
        <p:xfrm>
          <a:off x="0" y="1340768"/>
          <a:ext cx="91440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5496" y="44624"/>
            <a:ext cx="7362975" cy="609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defRPr/>
            </a:pPr>
            <a:r>
              <a:rPr lang="de-DE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G+V Bereichsergebnisse</a:t>
            </a:r>
            <a:endParaRPr lang="de-D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547585"/>
              </p:ext>
            </p:extLst>
          </p:nvPr>
        </p:nvGraphicFramePr>
        <p:xfrm>
          <a:off x="0" y="908720"/>
          <a:ext cx="914400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75617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259632" y="2420888"/>
            <a:ext cx="6908800" cy="158417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" pitchFamily="34" charset="-120"/>
                <a:ea typeface="Microsoft JhengHei" pitchFamily="34" charset="-120"/>
              </a:rPr>
              <a:t>Vielen Dank für Eure Aufmerksamkeit</a:t>
            </a:r>
            <a:endParaRPr lang="de-DE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JhengHei" pitchFamily="34" charset="-120"/>
              <a:ea typeface="Microsoft JhengHei" pitchFamily="34" charset="-12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496100" y="5949280"/>
            <a:ext cx="2624832" cy="36004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defRPr/>
            </a:pPr>
            <a:r>
              <a:rPr lang="de-DE" sz="800" smtClean="0">
                <a:solidFill>
                  <a:schemeClr val="accent5">
                    <a:lumMod val="75000"/>
                  </a:schemeClr>
                </a:solidFill>
              </a:rPr>
              <a:t>Copyright © 2014, Heimatverein Düsseldorfer Jonges e.V.</a:t>
            </a:r>
          </a:p>
          <a:p>
            <a:pPr algn="l">
              <a:defRPr/>
            </a:pPr>
            <a:r>
              <a:rPr lang="de-DE" sz="800" smtClean="0">
                <a:solidFill>
                  <a:schemeClr val="accent5">
                    <a:lumMod val="75000"/>
                  </a:schemeClr>
                </a:solidFill>
              </a:rPr>
              <a:t>Kassenbericht DJ 2013 | BüJ | Rev. 0  | 17.03.2014</a:t>
            </a:r>
            <a:endParaRPr lang="de-DE" sz="80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7771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Bildschirmpräsentation (4:3)</PresentationFormat>
  <Paragraphs>18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Microsoft JhengHei</vt:lpstr>
      <vt:lpstr>Arial</vt:lpstr>
      <vt:lpstr>Calibri</vt:lpstr>
      <vt:lpstr>Monotype Sorts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ZA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Büchsenschütz, Jochen R.</dc:creator>
  <cp:lastModifiedBy>Rolshoven</cp:lastModifiedBy>
  <cp:revision>47</cp:revision>
  <dcterms:created xsi:type="dcterms:W3CDTF">2012-11-07T09:13:58Z</dcterms:created>
  <dcterms:modified xsi:type="dcterms:W3CDTF">2014-03-20T16:48:13Z</dcterms:modified>
</cp:coreProperties>
</file>