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59" r:id="rId5"/>
    <p:sldId id="260" r:id="rId6"/>
    <p:sldId id="297" r:id="rId7"/>
    <p:sldId id="262" r:id="rId8"/>
    <p:sldId id="263" r:id="rId9"/>
    <p:sldId id="264" r:id="rId10"/>
    <p:sldId id="265" r:id="rId11"/>
    <p:sldId id="266" r:id="rId12"/>
    <p:sldId id="277" r:id="rId13"/>
    <p:sldId id="26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3" r:id="rId27"/>
    <p:sldId id="295" r:id="rId28"/>
    <p:sldId id="290" r:id="rId29"/>
    <p:sldId id="291" r:id="rId30"/>
    <p:sldId id="292" r:id="rId31"/>
    <p:sldId id="296" r:id="rId32"/>
    <p:sldId id="272" r:id="rId33"/>
    <p:sldId id="273" r:id="rId34"/>
    <p:sldId id="274" r:id="rId35"/>
    <p:sldId id="275" r:id="rId36"/>
    <p:sldId id="276" r:id="rId37"/>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8" autoAdjust="0"/>
    <p:restoredTop sz="99070" autoAdjust="0"/>
  </p:normalViewPr>
  <p:slideViewPr>
    <p:cSldViewPr>
      <p:cViewPr varScale="1">
        <p:scale>
          <a:sx n="75" d="100"/>
          <a:sy n="75" d="100"/>
        </p:scale>
        <p:origin x="97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B470A5-0CD4-E942-87B2-0CFF6DDF0D84}" type="datetimeFigureOut">
              <a:rPr lang="de-DE" smtClean="0"/>
              <a:t>25.03.2014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51EA7C-84E7-0346-91F8-EC9D5E739F06}" type="slidenum">
              <a:rPr lang="de-DE" smtClean="0"/>
              <a:t>‹Nr.›</a:t>
            </a:fld>
            <a:endParaRPr lang="de-DE"/>
          </a:p>
        </p:txBody>
      </p:sp>
    </p:spTree>
    <p:extLst>
      <p:ext uri="{BB962C8B-B14F-4D97-AF65-F5344CB8AC3E}">
        <p14:creationId xmlns:p14="http://schemas.microsoft.com/office/powerpoint/2010/main" val="383852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C1F14-B5E2-8F4A-B04F-FA1B14171CE6}" type="datetimeFigureOut">
              <a:rPr lang="de-DE" smtClean="0"/>
              <a:t>25.03.2014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7AFD7-5EB2-4842-8924-440C2DCC185B}" type="slidenum">
              <a:rPr lang="de-DE" smtClean="0"/>
              <a:t>‹Nr.›</a:t>
            </a:fld>
            <a:endParaRPr lang="de-DE"/>
          </a:p>
        </p:txBody>
      </p:sp>
    </p:spTree>
    <p:extLst>
      <p:ext uri="{BB962C8B-B14F-4D97-AF65-F5344CB8AC3E}">
        <p14:creationId xmlns:p14="http://schemas.microsoft.com/office/powerpoint/2010/main" val="33704843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27AFD7-5EB2-4842-8924-440C2DCC185B}" type="slidenum">
              <a:rPr lang="de-DE" smtClean="0"/>
              <a:t>1</a:t>
            </a:fld>
            <a:endParaRPr lang="de-DE"/>
          </a:p>
        </p:txBody>
      </p:sp>
    </p:spTree>
    <p:extLst>
      <p:ext uri="{BB962C8B-B14F-4D97-AF65-F5344CB8AC3E}">
        <p14:creationId xmlns:p14="http://schemas.microsoft.com/office/powerpoint/2010/main" val="3135652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uesseldorferjonges.de/index.php4"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 name="Picture 2" descr="jonges">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5576" y="-457200"/>
            <a:ext cx="9239251"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15140236"/>
      </p:ext>
    </p:extLst>
  </p:cSld>
  <p:clrMapOvr>
    <a:masterClrMapping/>
  </p:clrMapOvr>
  <p:transition spd="slow" advClick="0" advTm="7000">
    <p:fade/>
  </p:transition>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duesseldorferjonges.de/index.php4"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jonges">
            <a:hlinkClick r:id="rId3"/>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5576" y="-457200"/>
            <a:ext cx="9239251"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Picture 4" descr="jonges">
            <a:hlinkClick r:id="rId3"/>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7976" y="-304800"/>
            <a:ext cx="9239251"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8" name="Picture 6" descr="jonges">
            <a:hlinkClick r:id="rId3"/>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60376" y="-152400"/>
            <a:ext cx="9239251"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7"/>
          <p:cNvPicPr>
            <a:picLocks noChangeAspect="1" noChangeArrowheads="1"/>
          </p:cNvPicPr>
          <p:nvPr userDrawn="1"/>
        </p:nvPicPr>
        <p:blipFill>
          <a:blip r:embed="rId5">
            <a:extLst>
              <a:ext uri="{28A0092B-C50C-407E-A947-70E740481C1C}">
                <a14:useLocalDpi xmlns:a14="http://schemas.microsoft.com/office/drawing/2010/main" val="0"/>
              </a:ext>
            </a:extLst>
          </a:blip>
          <a:srcRect l="748" r="661"/>
          <a:stretch>
            <a:fillRect/>
          </a:stretch>
        </p:blipFill>
        <p:spPr bwMode="auto">
          <a:xfrm>
            <a:off x="19052" y="28576"/>
            <a:ext cx="9109075" cy="604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Rechteck 13"/>
          <p:cNvSpPr/>
          <p:nvPr userDrawn="1"/>
        </p:nvSpPr>
        <p:spPr>
          <a:xfrm>
            <a:off x="0" y="6308728"/>
            <a:ext cx="9144000" cy="549275"/>
          </a:xfrm>
          <a:prstGeom prst="rect">
            <a:avLst/>
          </a:prstGeom>
          <a:gradFill flip="none" rotWithShape="1">
            <a:gsLst>
              <a:gs pos="0">
                <a:srgbClr val="FF0000"/>
              </a:gs>
              <a:gs pos="50000">
                <a:srgbClr val="FF0000"/>
              </a:gs>
              <a:gs pos="100000">
                <a:schemeClr val="accent2">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 name="Rechteck 8"/>
          <p:cNvSpPr/>
          <p:nvPr userDrawn="1"/>
        </p:nvSpPr>
        <p:spPr>
          <a:xfrm>
            <a:off x="16446" y="6328256"/>
            <a:ext cx="8948043" cy="523220"/>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0"/>
              </a:spcBef>
              <a:spcAft>
                <a:spcPts val="0"/>
              </a:spcAft>
              <a:defRPr/>
            </a:pPr>
            <a:r>
              <a:rPr lang="de-DE" sz="2800" b="1" dirty="0" smtClean="0">
                <a:ln w="11430"/>
                <a:solidFill>
                  <a:schemeClr val="bg1"/>
                </a:solidFill>
                <a:effectLst>
                  <a:outerShdw blurRad="50800" dist="39000" dir="5460000" algn="tl">
                    <a:srgbClr val="000000">
                      <a:alpha val="38000"/>
                    </a:srgbClr>
                  </a:outerShdw>
                </a:effectLst>
                <a:latin typeface="+mn-lt"/>
                <a:cs typeface="+mn-cs"/>
              </a:rPr>
              <a:t>Jahresbericht</a:t>
            </a:r>
            <a:r>
              <a:rPr lang="de-DE" sz="2800" b="1" baseline="0" dirty="0" smtClean="0">
                <a:ln w="11430"/>
                <a:solidFill>
                  <a:schemeClr val="bg1"/>
                </a:solidFill>
                <a:effectLst>
                  <a:outerShdw blurRad="50800" dist="39000" dir="5460000" algn="tl">
                    <a:srgbClr val="000000">
                      <a:alpha val="38000"/>
                    </a:srgbClr>
                  </a:outerShdw>
                </a:effectLst>
                <a:latin typeface="+mn-lt"/>
                <a:cs typeface="+mn-cs"/>
              </a:rPr>
              <a:t> 2013</a:t>
            </a:r>
            <a:endParaRPr lang="de-DE" sz="2800" b="1" dirty="0">
              <a:ln w="11430"/>
              <a:solidFill>
                <a:schemeClr val="bg1"/>
              </a:solidFill>
              <a:effectLst>
                <a:outerShdw blurRad="50800" dist="39000" dir="5460000" algn="tl">
                  <a:srgbClr val="000000">
                    <a:alpha val="38000"/>
                  </a:srgbClr>
                </a:outerShdw>
              </a:effectLst>
              <a:latin typeface="+mn-lt"/>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ransition spd="slow" advClick="0" advTm="7000">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1763688" y="764706"/>
            <a:ext cx="5760640" cy="461665"/>
          </a:xfrm>
          <a:prstGeom prst="rect">
            <a:avLst/>
          </a:prstGeom>
          <a:noFill/>
        </p:spPr>
        <p:txBody>
          <a:bodyPr wrap="square" rtlCol="0">
            <a:spAutoFit/>
          </a:bodyPr>
          <a:lstStyle/>
          <a:p>
            <a:pPr algn="ctr"/>
            <a:r>
              <a:rPr lang="de-DE" sz="2400" b="1" dirty="0" smtClean="0">
                <a:solidFill>
                  <a:srgbClr val="FF0000"/>
                </a:solidFill>
                <a:effectLst>
                  <a:outerShdw blurRad="38100" dist="38100" dir="2700000" algn="tl">
                    <a:srgbClr val="000000">
                      <a:alpha val="43137"/>
                    </a:srgbClr>
                  </a:outerShdw>
                </a:effectLst>
              </a:rPr>
              <a:t>Jahresbericht 2013</a:t>
            </a:r>
            <a:endParaRPr lang="de-DE" sz="2400" b="1" dirty="0">
              <a:solidFill>
                <a:srgbClr val="FF0000"/>
              </a:solidFill>
              <a:effectLst>
                <a:outerShdw blurRad="38100" dist="38100" dir="2700000" algn="tl">
                  <a:srgbClr val="000000">
                    <a:alpha val="43137"/>
                  </a:srgbClr>
                </a:outerShdw>
              </a:effectLst>
            </a:endParaRPr>
          </a:p>
        </p:txBody>
      </p:sp>
      <p:sp>
        <p:nvSpPr>
          <p:cNvPr id="2" name="Textfeld 1"/>
          <p:cNvSpPr txBox="1"/>
          <p:nvPr/>
        </p:nvSpPr>
        <p:spPr>
          <a:xfrm>
            <a:off x="1763688" y="1844827"/>
            <a:ext cx="5760640" cy="2862323"/>
          </a:xfrm>
          <a:prstGeom prst="rect">
            <a:avLst/>
          </a:prstGeom>
          <a:noFill/>
        </p:spPr>
        <p:txBody>
          <a:bodyPr wrap="square" rtlCol="0">
            <a:spAutoFit/>
          </a:bodyPr>
          <a:lstStyle/>
          <a:p>
            <a:pPr algn="ctr"/>
            <a:r>
              <a:rPr lang="de-DE" dirty="0" smtClean="0">
                <a:solidFill>
                  <a:schemeClr val="accent1">
                    <a:lumMod val="75000"/>
                  </a:schemeClr>
                </a:solidFill>
              </a:rPr>
              <a:t>Bericht des Vorstandes des Heimatvereins </a:t>
            </a:r>
          </a:p>
          <a:p>
            <a:pPr algn="ctr"/>
            <a:r>
              <a:rPr lang="de-DE" dirty="0" smtClean="0">
                <a:solidFill>
                  <a:schemeClr val="accent1">
                    <a:lumMod val="75000"/>
                  </a:schemeClr>
                </a:solidFill>
              </a:rPr>
              <a:t>Düsseldorfer Jonges e. V.</a:t>
            </a:r>
          </a:p>
          <a:p>
            <a:pPr algn="ctr"/>
            <a:r>
              <a:rPr lang="de-DE" dirty="0">
                <a:solidFill>
                  <a:schemeClr val="accent1">
                    <a:lumMod val="75000"/>
                  </a:schemeClr>
                </a:solidFill>
              </a:rPr>
              <a:t>f</a:t>
            </a:r>
            <a:r>
              <a:rPr lang="de-DE" dirty="0" smtClean="0">
                <a:solidFill>
                  <a:schemeClr val="accent1">
                    <a:lumMod val="75000"/>
                  </a:schemeClr>
                </a:solidFill>
              </a:rPr>
              <a:t>ür das Geschäftsjahr 2013</a:t>
            </a:r>
          </a:p>
          <a:p>
            <a:pPr algn="ctr"/>
            <a:r>
              <a:rPr lang="de-DE" dirty="0">
                <a:solidFill>
                  <a:schemeClr val="accent1">
                    <a:lumMod val="75000"/>
                  </a:schemeClr>
                </a:solidFill>
              </a:rPr>
              <a:t>v</a:t>
            </a:r>
            <a:r>
              <a:rPr lang="de-DE" dirty="0" smtClean="0">
                <a:solidFill>
                  <a:schemeClr val="accent1">
                    <a:lumMod val="75000"/>
                  </a:schemeClr>
                </a:solidFill>
              </a:rPr>
              <a:t>orgelegt zur Hauptversammlung der Mitglieder </a:t>
            </a:r>
          </a:p>
          <a:p>
            <a:pPr algn="ctr"/>
            <a:r>
              <a:rPr lang="de-DE" dirty="0">
                <a:solidFill>
                  <a:schemeClr val="accent1">
                    <a:lumMod val="75000"/>
                  </a:schemeClr>
                </a:solidFill>
              </a:rPr>
              <a:t>a</a:t>
            </a:r>
            <a:r>
              <a:rPr lang="de-DE" dirty="0" smtClean="0">
                <a:solidFill>
                  <a:schemeClr val="accent1">
                    <a:lumMod val="75000"/>
                  </a:schemeClr>
                </a:solidFill>
              </a:rPr>
              <a:t>m  25. März 2014</a:t>
            </a:r>
          </a:p>
          <a:p>
            <a:pPr algn="ctr"/>
            <a:endParaRPr lang="de-DE" dirty="0">
              <a:solidFill>
                <a:schemeClr val="accent1">
                  <a:lumMod val="75000"/>
                </a:schemeClr>
              </a:solidFill>
            </a:endParaRPr>
          </a:p>
          <a:p>
            <a:pPr algn="ctr"/>
            <a:r>
              <a:rPr lang="de-DE" dirty="0" smtClean="0">
                <a:solidFill>
                  <a:schemeClr val="accent1">
                    <a:lumMod val="75000"/>
                  </a:schemeClr>
                </a:solidFill>
              </a:rPr>
              <a:t>Berichterstatter</a:t>
            </a:r>
          </a:p>
          <a:p>
            <a:pPr algn="ctr"/>
            <a:endParaRPr lang="de-DE" dirty="0" smtClean="0">
              <a:solidFill>
                <a:schemeClr val="accent1">
                  <a:lumMod val="75000"/>
                </a:schemeClr>
              </a:solidFill>
            </a:endParaRPr>
          </a:p>
          <a:p>
            <a:pPr algn="ctr"/>
            <a:r>
              <a:rPr lang="de-DE" dirty="0" smtClean="0">
                <a:solidFill>
                  <a:schemeClr val="accent1">
                    <a:lumMod val="75000"/>
                  </a:schemeClr>
                </a:solidFill>
              </a:rPr>
              <a:t>Sebastian Juli</a:t>
            </a:r>
          </a:p>
          <a:p>
            <a:pPr algn="ctr"/>
            <a:r>
              <a:rPr lang="de-DE" dirty="0" smtClean="0">
                <a:solidFill>
                  <a:schemeClr val="accent1">
                    <a:lumMod val="75000"/>
                  </a:schemeClr>
                </a:solidFill>
              </a:rPr>
              <a:t>Schriftführer</a:t>
            </a:r>
            <a:endParaRPr lang="de-DE" dirty="0"/>
          </a:p>
        </p:txBody>
      </p:sp>
    </p:spTree>
  </p:cSld>
  <p:clrMapOvr>
    <a:masterClrMapping/>
  </p:clrMapOvr>
  <p:transition spd="slow" advClick="0" advTm="7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71601" y="1305345"/>
            <a:ext cx="7200800" cy="2031325"/>
          </a:xfrm>
          <a:prstGeom prst="rect">
            <a:avLst/>
          </a:prstGeom>
        </p:spPr>
        <p:txBody>
          <a:bodyPr wrap="square">
            <a:spAutoFit/>
          </a:bodyPr>
          <a:lstStyle/>
          <a:p>
            <a:pPr lvl="0"/>
            <a:r>
              <a:rPr lang="de-DE" b="1" dirty="0">
                <a:solidFill>
                  <a:schemeClr val="accent1">
                    <a:lumMod val="75000"/>
                  </a:schemeClr>
                </a:solidFill>
              </a:rPr>
              <a:t>4. Sitzungen Vorstand, Gesamtvorstand, Tischbaase</a:t>
            </a:r>
          </a:p>
          <a:p>
            <a:r>
              <a:rPr lang="de-DE" dirty="0">
                <a:solidFill>
                  <a:schemeClr val="accent1">
                    <a:lumMod val="75000"/>
                  </a:schemeClr>
                </a:solidFill>
              </a:rPr>
              <a:t> </a:t>
            </a:r>
          </a:p>
          <a:p>
            <a:r>
              <a:rPr lang="de-DE" dirty="0" smtClean="0">
                <a:solidFill>
                  <a:schemeClr val="accent1">
                    <a:lumMod val="75000"/>
                  </a:schemeClr>
                </a:solidFill>
              </a:rPr>
              <a:t>16 Sitzungen des Geschäftsführenden Vorstandes in 2013:</a:t>
            </a:r>
            <a:endParaRPr lang="de-DE" dirty="0">
              <a:solidFill>
                <a:schemeClr val="accent1">
                  <a:lumMod val="75000"/>
                </a:schemeClr>
              </a:solidFill>
            </a:endParaRPr>
          </a:p>
          <a:p>
            <a:r>
              <a:rPr lang="de-DE" dirty="0">
                <a:solidFill>
                  <a:schemeClr val="accent1">
                    <a:lumMod val="75000"/>
                  </a:schemeClr>
                </a:solidFill>
              </a:rPr>
              <a:t> </a:t>
            </a:r>
          </a:p>
          <a:p>
            <a:r>
              <a:rPr lang="de-DE" dirty="0">
                <a:solidFill>
                  <a:schemeClr val="accent1">
                    <a:lumMod val="75000"/>
                  </a:schemeClr>
                </a:solidFill>
              </a:rPr>
              <a:t> </a:t>
            </a:r>
          </a:p>
          <a:p>
            <a:r>
              <a:rPr lang="de-DE" dirty="0" smtClean="0">
                <a:solidFill>
                  <a:schemeClr val="accent1">
                    <a:lumMod val="75000"/>
                  </a:schemeClr>
                </a:solidFill>
              </a:rPr>
              <a:t>Sitzungen Gesamtvorstand:	 	2</a:t>
            </a:r>
          </a:p>
          <a:p>
            <a:r>
              <a:rPr lang="de-DE" dirty="0" err="1" smtClean="0">
                <a:solidFill>
                  <a:schemeClr val="accent1">
                    <a:lumMod val="75000"/>
                  </a:schemeClr>
                </a:solidFill>
              </a:rPr>
              <a:t>Tischbaassitzungen</a:t>
            </a:r>
            <a:r>
              <a:rPr lang="de-DE" dirty="0" smtClean="0">
                <a:solidFill>
                  <a:schemeClr val="accent1">
                    <a:lumMod val="75000"/>
                  </a:schemeClr>
                </a:solidFill>
              </a:rPr>
              <a:t>:		</a:t>
            </a:r>
            <a:r>
              <a:rPr lang="de-DE" dirty="0">
                <a:solidFill>
                  <a:schemeClr val="accent1">
                    <a:lumMod val="75000"/>
                  </a:schemeClr>
                </a:solidFill>
              </a:rPr>
              <a:t>6</a:t>
            </a:r>
            <a:r>
              <a:rPr lang="de-DE" dirty="0" smtClean="0">
                <a:solidFill>
                  <a:schemeClr val="accent1">
                    <a:lumMod val="75000"/>
                  </a:schemeClr>
                </a:solidFill>
              </a:rPr>
              <a:t> </a:t>
            </a:r>
            <a:endParaRPr lang="de-DE" dirty="0">
              <a:solidFill>
                <a:schemeClr val="accent1">
                  <a:lumMod val="75000"/>
                </a:schemeClr>
              </a:solidFill>
            </a:endParaRPr>
          </a:p>
        </p:txBody>
      </p:sp>
    </p:spTree>
    <p:extLst>
      <p:ext uri="{BB962C8B-B14F-4D97-AF65-F5344CB8AC3E}">
        <p14:creationId xmlns:p14="http://schemas.microsoft.com/office/powerpoint/2010/main" val="1168815632"/>
      </p:ext>
    </p:extLst>
  </p:cSld>
  <p:clrMapOvr>
    <a:masterClrMapping/>
  </p:clrMapOvr>
  <p:transition spd="slow" advClick="0" advTm="7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6" y="1124744"/>
            <a:ext cx="6840760" cy="4524316"/>
          </a:xfrm>
          <a:prstGeom prst="rect">
            <a:avLst/>
          </a:prstGeom>
        </p:spPr>
        <p:txBody>
          <a:bodyPr wrap="square">
            <a:spAutoFit/>
          </a:bodyPr>
          <a:lstStyle/>
          <a:p>
            <a:pPr lvl="0"/>
            <a:r>
              <a:rPr lang="de-DE" b="1" dirty="0">
                <a:solidFill>
                  <a:schemeClr val="accent1">
                    <a:lumMod val="75000"/>
                  </a:schemeClr>
                </a:solidFill>
              </a:rPr>
              <a:t>5. Bericht des </a:t>
            </a:r>
            <a:r>
              <a:rPr lang="de-DE" b="1" dirty="0" smtClean="0">
                <a:solidFill>
                  <a:schemeClr val="accent1">
                    <a:lumMod val="75000"/>
                  </a:schemeClr>
                </a:solidFill>
              </a:rPr>
              <a:t>Stadtbildpflegers</a:t>
            </a:r>
          </a:p>
          <a:p>
            <a:pPr lvl="0"/>
            <a:endParaRPr lang="de-DE" b="1" dirty="0">
              <a:solidFill>
                <a:schemeClr val="accent1">
                  <a:lumMod val="75000"/>
                </a:schemeClr>
              </a:solidFill>
            </a:endParaRPr>
          </a:p>
          <a:p>
            <a:r>
              <a:rPr lang="de-DE" dirty="0">
                <a:solidFill>
                  <a:schemeClr val="accent1">
                    <a:lumMod val="75000"/>
                  </a:schemeClr>
                </a:solidFill>
              </a:rPr>
              <a:t> </a:t>
            </a:r>
          </a:p>
          <a:p>
            <a:pPr marL="342900" lvl="0" indent="-342900">
              <a:buFont typeface="+mj-lt"/>
              <a:buAutoNum type="arabicPeriod"/>
            </a:pPr>
            <a:r>
              <a:rPr lang="de-DE" dirty="0" smtClean="0">
                <a:solidFill>
                  <a:schemeClr val="accent1">
                    <a:lumMod val="75000"/>
                  </a:schemeClr>
                </a:solidFill>
              </a:rPr>
              <a:t>Stadtentwicklung</a:t>
            </a:r>
          </a:p>
          <a:p>
            <a:pPr lvl="0"/>
            <a:endParaRPr lang="de-DE" dirty="0" smtClean="0">
              <a:solidFill>
                <a:schemeClr val="accent1">
                  <a:lumMod val="75000"/>
                </a:schemeClr>
              </a:solidFill>
            </a:endParaRPr>
          </a:p>
          <a:p>
            <a:pPr marL="742950" lvl="1" indent="-285750">
              <a:buFont typeface="Arial"/>
              <a:buChar char="•"/>
            </a:pPr>
            <a:r>
              <a:rPr lang="de-DE" dirty="0" smtClean="0">
                <a:solidFill>
                  <a:schemeClr val="accent1">
                    <a:lumMod val="75000"/>
                  </a:schemeClr>
                </a:solidFill>
              </a:rPr>
              <a:t>Baumaßnahmen</a:t>
            </a:r>
          </a:p>
          <a:p>
            <a:pPr marL="742950" lvl="1" indent="-285750">
              <a:buFont typeface="Arial"/>
              <a:buChar char="•"/>
            </a:pPr>
            <a:r>
              <a:rPr lang="de-DE" dirty="0">
                <a:solidFill>
                  <a:schemeClr val="accent1">
                    <a:lumMod val="75000"/>
                  </a:schemeClr>
                </a:solidFill>
              </a:rPr>
              <a:t>Aktuelle Planungsthemen</a:t>
            </a:r>
          </a:p>
          <a:p>
            <a:pPr lvl="0"/>
            <a:endParaRPr lang="de-DE" dirty="0" smtClean="0">
              <a:solidFill>
                <a:schemeClr val="accent1">
                  <a:lumMod val="75000"/>
                </a:schemeClr>
              </a:solidFill>
            </a:endParaRPr>
          </a:p>
          <a:p>
            <a:pPr marL="342900" lvl="0" indent="-342900">
              <a:buFont typeface="+mj-lt"/>
              <a:buAutoNum type="arabicPeriod"/>
            </a:pPr>
            <a:r>
              <a:rPr lang="de-DE" dirty="0" smtClean="0">
                <a:solidFill>
                  <a:schemeClr val="accent1">
                    <a:lumMod val="75000"/>
                  </a:schemeClr>
                </a:solidFill>
              </a:rPr>
              <a:t>Stadtbildpflege</a:t>
            </a:r>
          </a:p>
          <a:p>
            <a:pPr marL="342900" lvl="0" indent="-342900">
              <a:buFont typeface="+mj-lt"/>
              <a:buAutoNum type="arabicPeriod"/>
            </a:pPr>
            <a:endParaRPr lang="de-DE" dirty="0">
              <a:solidFill>
                <a:schemeClr val="accent1">
                  <a:lumMod val="75000"/>
                </a:schemeClr>
              </a:solidFill>
            </a:endParaRPr>
          </a:p>
          <a:p>
            <a:pPr marL="742950" lvl="1" indent="-285750">
              <a:buFont typeface="Arial"/>
              <a:buChar char="•"/>
            </a:pPr>
            <a:r>
              <a:rPr lang="de-DE" dirty="0" err="1" smtClean="0">
                <a:solidFill>
                  <a:schemeClr val="accent1">
                    <a:lumMod val="75000"/>
                  </a:schemeClr>
                </a:solidFill>
              </a:rPr>
              <a:t>Kalkumer</a:t>
            </a:r>
            <a:r>
              <a:rPr lang="de-DE" dirty="0" smtClean="0">
                <a:solidFill>
                  <a:schemeClr val="accent1">
                    <a:lumMod val="75000"/>
                  </a:schemeClr>
                </a:solidFill>
              </a:rPr>
              <a:t> Schloss</a:t>
            </a:r>
          </a:p>
          <a:p>
            <a:pPr marL="742950" lvl="1" indent="-285750">
              <a:buFont typeface="Arial"/>
              <a:buChar char="•"/>
            </a:pPr>
            <a:r>
              <a:rPr lang="de-DE" dirty="0" smtClean="0">
                <a:solidFill>
                  <a:schemeClr val="accent1">
                    <a:lumMod val="75000"/>
                  </a:schemeClr>
                </a:solidFill>
              </a:rPr>
              <a:t>Gaslaternen</a:t>
            </a:r>
          </a:p>
          <a:p>
            <a:pPr marL="742950" lvl="1" indent="-285750">
              <a:buFont typeface="Arial"/>
              <a:buChar char="•"/>
            </a:pPr>
            <a:r>
              <a:rPr lang="de-DE" dirty="0" smtClean="0">
                <a:solidFill>
                  <a:schemeClr val="accent1">
                    <a:lumMod val="75000"/>
                  </a:schemeClr>
                </a:solidFill>
              </a:rPr>
              <a:t>Ratinger Tor/Tag des offenen Denkmals</a:t>
            </a:r>
          </a:p>
          <a:p>
            <a:pPr marL="742950" lvl="1" indent="-285750">
              <a:buFont typeface="Arial"/>
              <a:buChar char="•"/>
            </a:pPr>
            <a:r>
              <a:rPr lang="de-DE" dirty="0" smtClean="0">
                <a:solidFill>
                  <a:schemeClr val="accent1">
                    <a:lumMod val="75000"/>
                  </a:schemeClr>
                </a:solidFill>
              </a:rPr>
              <a:t>Dreckweg-Tag</a:t>
            </a:r>
          </a:p>
          <a:p>
            <a:pPr lvl="0"/>
            <a:endParaRPr lang="de-DE" dirty="0" smtClean="0">
              <a:solidFill>
                <a:schemeClr val="accent1">
                  <a:lumMod val="75000"/>
                </a:schemeClr>
              </a:solidFill>
            </a:endParaRPr>
          </a:p>
          <a:p>
            <a:r>
              <a:rPr lang="de-DE" dirty="0"/>
              <a:t> </a:t>
            </a:r>
          </a:p>
        </p:txBody>
      </p:sp>
    </p:spTree>
    <p:extLst>
      <p:ext uri="{BB962C8B-B14F-4D97-AF65-F5344CB8AC3E}">
        <p14:creationId xmlns:p14="http://schemas.microsoft.com/office/powerpoint/2010/main" val="1321388374"/>
      </p:ext>
    </p:extLst>
  </p:cSld>
  <p:clrMapOvr>
    <a:masterClrMapping/>
  </p:clrMapOvr>
  <p:transition spd="slow" advClick="0" advTm="700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6" y="1124746"/>
            <a:ext cx="6840760" cy="3693319"/>
          </a:xfrm>
          <a:prstGeom prst="rect">
            <a:avLst/>
          </a:prstGeom>
        </p:spPr>
        <p:txBody>
          <a:bodyPr wrap="square">
            <a:spAutoFit/>
          </a:bodyPr>
          <a:lstStyle/>
          <a:p>
            <a:pPr lvl="0"/>
            <a:r>
              <a:rPr lang="de-DE" dirty="0">
                <a:solidFill>
                  <a:schemeClr val="accent1">
                    <a:lumMod val="75000"/>
                  </a:schemeClr>
                </a:solidFill>
              </a:rPr>
              <a:t> </a:t>
            </a:r>
          </a:p>
          <a:p>
            <a:pPr marL="342900" lvl="0" indent="-342900">
              <a:buFont typeface="+mj-lt"/>
              <a:buAutoNum type="arabicPeriod" startAt="3"/>
            </a:pPr>
            <a:r>
              <a:rPr lang="de-DE" dirty="0">
                <a:solidFill>
                  <a:schemeClr val="accent1">
                    <a:lumMod val="75000"/>
                  </a:schemeClr>
                </a:solidFill>
              </a:rPr>
              <a:t>Patenschaften</a:t>
            </a:r>
          </a:p>
          <a:p>
            <a:pPr marL="717550" lvl="0" indent="-361950">
              <a:buFont typeface="Arial"/>
              <a:buChar char="•"/>
            </a:pPr>
            <a:r>
              <a:rPr lang="de-DE" dirty="0">
                <a:solidFill>
                  <a:schemeClr val="accent1">
                    <a:lumMod val="75000"/>
                  </a:schemeClr>
                </a:solidFill>
              </a:rPr>
              <a:t>Bestand</a:t>
            </a:r>
          </a:p>
          <a:p>
            <a:pPr marL="717550" lvl="0" indent="-361950">
              <a:buFont typeface="Arial"/>
              <a:buChar char="•"/>
            </a:pPr>
            <a:r>
              <a:rPr lang="de-DE" dirty="0">
                <a:solidFill>
                  <a:schemeClr val="accent1">
                    <a:lumMod val="75000"/>
                  </a:schemeClr>
                </a:solidFill>
              </a:rPr>
              <a:t>Neue Patenschaften</a:t>
            </a:r>
          </a:p>
          <a:p>
            <a:pPr marL="342900" lvl="0" indent="-342900">
              <a:buFont typeface="+mj-lt"/>
              <a:buAutoNum type="arabicPeriod" startAt="4"/>
            </a:pPr>
            <a:endParaRPr lang="de-DE" dirty="0">
              <a:solidFill>
                <a:schemeClr val="accent1">
                  <a:lumMod val="75000"/>
                </a:schemeClr>
              </a:solidFill>
            </a:endParaRPr>
          </a:p>
          <a:p>
            <a:pPr marL="342900" lvl="0" indent="-342900">
              <a:buFont typeface="+mj-lt"/>
              <a:buAutoNum type="arabicPeriod" startAt="4"/>
            </a:pPr>
            <a:r>
              <a:rPr lang="de-DE" dirty="0" err="1" smtClean="0">
                <a:solidFill>
                  <a:schemeClr val="accent1">
                    <a:lumMod val="75000"/>
                  </a:schemeClr>
                </a:solidFill>
              </a:rPr>
              <a:t>Resumé</a:t>
            </a:r>
            <a:endParaRPr lang="de-DE" dirty="0" smtClean="0">
              <a:solidFill>
                <a:schemeClr val="accent1">
                  <a:lumMod val="75000"/>
                </a:schemeClr>
              </a:solidFill>
            </a:endParaRPr>
          </a:p>
          <a:p>
            <a:pPr lvl="0"/>
            <a:endParaRPr lang="de-DE" dirty="0" smtClean="0">
              <a:solidFill>
                <a:schemeClr val="accent1">
                  <a:lumMod val="75000"/>
                </a:schemeClr>
              </a:solidFill>
            </a:endParaRPr>
          </a:p>
          <a:p>
            <a:pPr marL="742950" lvl="1" indent="-285750">
              <a:buFont typeface="Arial"/>
              <a:buChar char="•"/>
            </a:pPr>
            <a:r>
              <a:rPr lang="de-DE" dirty="0" smtClean="0">
                <a:solidFill>
                  <a:schemeClr val="accent1">
                    <a:lumMod val="75000"/>
                  </a:schemeClr>
                </a:solidFill>
              </a:rPr>
              <a:t>Zusammenhang</a:t>
            </a:r>
          </a:p>
          <a:p>
            <a:pPr marL="742950" lvl="1" indent="-285750">
              <a:buFont typeface="Arial"/>
              <a:buChar char="•"/>
            </a:pPr>
            <a:r>
              <a:rPr lang="de-DE" dirty="0" smtClean="0">
                <a:solidFill>
                  <a:schemeClr val="accent1">
                    <a:lumMod val="75000"/>
                  </a:schemeClr>
                </a:solidFill>
              </a:rPr>
              <a:t>Vorblick/Ziele</a:t>
            </a:r>
            <a:endParaRPr lang="de-DE" dirty="0">
              <a:solidFill>
                <a:schemeClr val="accent1">
                  <a:lumMod val="75000"/>
                </a:schemeClr>
              </a:solidFill>
            </a:endParaRPr>
          </a:p>
          <a:p>
            <a:pPr lvl="0"/>
            <a:endParaRPr lang="de-DE" dirty="0" smtClean="0">
              <a:solidFill>
                <a:schemeClr val="accent1">
                  <a:lumMod val="75000"/>
                </a:schemeClr>
              </a:solidFill>
            </a:endParaRPr>
          </a:p>
          <a:p>
            <a:pPr lvl="0"/>
            <a:endParaRPr lang="de-DE" dirty="0" smtClean="0">
              <a:solidFill>
                <a:schemeClr val="accent1">
                  <a:lumMod val="75000"/>
                </a:schemeClr>
              </a:solidFill>
            </a:endParaRPr>
          </a:p>
          <a:p>
            <a:pPr marL="717550" lvl="0" indent="-361950">
              <a:buFont typeface="Arial"/>
              <a:buChar char="•"/>
            </a:pPr>
            <a:endParaRPr lang="de-DE" dirty="0">
              <a:solidFill>
                <a:schemeClr val="accent1">
                  <a:lumMod val="75000"/>
                </a:schemeClr>
              </a:solidFill>
            </a:endParaRPr>
          </a:p>
          <a:p>
            <a:r>
              <a:rPr lang="de-DE" dirty="0"/>
              <a:t> </a:t>
            </a:r>
          </a:p>
        </p:txBody>
      </p:sp>
    </p:spTree>
    <p:extLst>
      <p:ext uri="{BB962C8B-B14F-4D97-AF65-F5344CB8AC3E}">
        <p14:creationId xmlns:p14="http://schemas.microsoft.com/office/powerpoint/2010/main" val="1949483658"/>
      </p:ext>
    </p:extLst>
  </p:cSld>
  <p:clrMapOvr>
    <a:masterClrMapping/>
  </p:clrMapOvr>
  <p:transition spd="slow" advClick="0" advTm="7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4524316"/>
          </a:xfrm>
          <a:prstGeom prst="rect">
            <a:avLst/>
          </a:prstGeom>
        </p:spPr>
        <p:txBody>
          <a:bodyPr wrap="square">
            <a:spAutoFit/>
          </a:bodyPr>
          <a:lstStyle/>
          <a:p>
            <a:pPr lvl="0"/>
            <a:r>
              <a:rPr lang="de-DE" b="1" dirty="0" smtClean="0">
                <a:solidFill>
                  <a:schemeClr val="accent1">
                    <a:lumMod val="75000"/>
                  </a:schemeClr>
                </a:solidFill>
              </a:rPr>
              <a:t>Bau- und Planungsmaßnahmen im Stadtbild</a:t>
            </a:r>
            <a:endParaRPr lang="de-DE" b="1" dirty="0">
              <a:solidFill>
                <a:schemeClr val="accent1">
                  <a:lumMod val="75000"/>
                </a:schemeClr>
              </a:solidFill>
            </a:endParaRPr>
          </a:p>
          <a:p>
            <a:pPr algn="just"/>
            <a:endParaRPr lang="de-DE" dirty="0" smtClean="0">
              <a:solidFill>
                <a:schemeClr val="accent1">
                  <a:lumMod val="75000"/>
                </a:schemeClr>
              </a:solidFill>
            </a:endParaRPr>
          </a:p>
          <a:p>
            <a:pPr algn="just"/>
            <a:r>
              <a:rPr lang="de-DE" dirty="0">
                <a:solidFill>
                  <a:schemeClr val="accent1">
                    <a:lumMod val="75000"/>
                  </a:schemeClr>
                </a:solidFill>
              </a:rPr>
              <a:t>Wie in den vergangenen Jahren war auch 2013 stark geprägt von den zahlreichen Baustellen im innerstädtischen Stadtgebiet rund um die Wehrhahn- Linie</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Die häufig geänderten Verkehrsführungen haben die Düsseldorfer besonders in Anspruch genommen und dies wird noch nach Aussage der Verantwortlichen weitere ein bis zwei Jahre andauern.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Die Tunnelanlagen kommen deutlich voran, die Ein- und Ausfahrten am Industrieclub und an der Johanneskirche/Berliner Allee sind fertig gestellt und zeugen ebenfalls von den enormen Eingriffen, denen die Stadt gegenwärtig ausgesetzt ist. </a:t>
            </a:r>
          </a:p>
          <a:p>
            <a:pPr algn="just"/>
            <a:endParaRPr lang="de-DE" dirty="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1525667170"/>
      </p:ext>
    </p:extLst>
  </p:cSld>
  <p:clrMapOvr>
    <a:masterClrMapping/>
  </p:clrMapOvr>
  <p:transition spd="slow" advClick="0" advTm="7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pPr algn="just"/>
            <a:r>
              <a:rPr lang="de-DE" dirty="0" smtClean="0">
                <a:solidFill>
                  <a:schemeClr val="accent1">
                    <a:lumMod val="75000"/>
                  </a:schemeClr>
                </a:solidFill>
              </a:rPr>
              <a:t>Die </a:t>
            </a:r>
            <a:r>
              <a:rPr lang="de-DE" dirty="0">
                <a:solidFill>
                  <a:schemeClr val="accent1">
                    <a:lumMod val="75000"/>
                  </a:schemeClr>
                </a:solidFill>
              </a:rPr>
              <a:t>Tunnelmünder sind modern und architektonisch gut gebaut, jedoch wird es nicht einfach werden, diese neuen Wunden, insbesondere an der Johanneskirche sichtbar, z. B. durch Bepflanzungen zu kaschieren.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Gemäß Aussage des Verkehrsdezernenten sind  einzelne Teilabschnitte zwar im Verzug, aber der Gesamtterminplan mit Fertigstellung der oberirdischen Verkehrsanbindungen in 2016 liegt im Plan.</a:t>
            </a:r>
          </a:p>
          <a:p>
            <a:pPr algn="just"/>
            <a:endParaRPr lang="de-DE" dirty="0" smtClean="0">
              <a:solidFill>
                <a:schemeClr val="accent1">
                  <a:lumMod val="75000"/>
                </a:schemeClr>
              </a:solidFill>
            </a:endParaRPr>
          </a:p>
          <a:p>
            <a:r>
              <a:rPr lang="de-DE" b="1" dirty="0" err="1">
                <a:solidFill>
                  <a:schemeClr val="accent1">
                    <a:lumMod val="75000"/>
                  </a:schemeClr>
                </a:solidFill>
              </a:rPr>
              <a:t>Kö</a:t>
            </a:r>
            <a:r>
              <a:rPr lang="de-DE" b="1" dirty="0">
                <a:solidFill>
                  <a:schemeClr val="accent1">
                    <a:lumMod val="75000"/>
                  </a:schemeClr>
                </a:solidFill>
              </a:rPr>
              <a:t>- Bogen und Wehrhahn- Linie</a:t>
            </a:r>
          </a:p>
          <a:p>
            <a:endParaRPr lang="de-DE" dirty="0">
              <a:solidFill>
                <a:schemeClr val="accent1">
                  <a:lumMod val="75000"/>
                </a:schemeClr>
              </a:solidFill>
            </a:endParaRPr>
          </a:p>
          <a:p>
            <a:pPr algn="just"/>
            <a:r>
              <a:rPr lang="de-DE" dirty="0">
                <a:solidFill>
                  <a:schemeClr val="accent1">
                    <a:lumMod val="75000"/>
                  </a:schemeClr>
                </a:solidFill>
              </a:rPr>
              <a:t>Die Veränderungen im Straßenbild lassen sich in erster Linie an den großen, nach dem Abriss des </a:t>
            </a:r>
            <a:r>
              <a:rPr lang="de-DE" dirty="0" err="1">
                <a:solidFill>
                  <a:schemeClr val="accent1">
                    <a:lumMod val="75000"/>
                  </a:schemeClr>
                </a:solidFill>
              </a:rPr>
              <a:t>Tausendfüsslers</a:t>
            </a:r>
            <a:r>
              <a:rPr lang="de-DE" dirty="0">
                <a:solidFill>
                  <a:schemeClr val="accent1">
                    <a:lumMod val="75000"/>
                  </a:schemeClr>
                </a:solidFill>
              </a:rPr>
              <a:t> entstandenen Freiräumen und  an den neu erstellten Libeskind- Bauten, mit ihren markanten und teils gewöhnungsbedürftigen Fassaden und Proportionen, erkennen. Von den Düsseldorfern wird besonders die gestaltete Fläche zur </a:t>
            </a:r>
            <a:r>
              <a:rPr lang="de-DE" dirty="0" err="1">
                <a:solidFill>
                  <a:schemeClr val="accent1">
                    <a:lumMod val="75000"/>
                  </a:schemeClr>
                </a:solidFill>
              </a:rPr>
              <a:t>Landskrone</a:t>
            </a:r>
            <a:r>
              <a:rPr lang="de-DE" dirty="0">
                <a:solidFill>
                  <a:schemeClr val="accent1">
                    <a:lumMod val="75000"/>
                  </a:schemeClr>
                </a:solidFill>
              </a:rPr>
              <a:t>, die ein sehr gelungenes Beispiel von öffentlichem und grünem Raum für den Bürger darstellt, positiv aufgenommen</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3161447476"/>
      </p:ext>
    </p:extLst>
  </p:cSld>
  <p:clrMapOvr>
    <a:masterClrMapping/>
  </p:clrMapOvr>
  <p:transition spd="slow" advClick="0" advTm="7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4524316"/>
          </a:xfrm>
          <a:prstGeom prst="rect">
            <a:avLst/>
          </a:prstGeom>
        </p:spPr>
        <p:txBody>
          <a:bodyPr wrap="square">
            <a:spAutoFit/>
          </a:bodyPr>
          <a:lstStyle/>
          <a:p>
            <a:pPr algn="just"/>
            <a:r>
              <a:rPr lang="de-DE" dirty="0" smtClean="0">
                <a:solidFill>
                  <a:schemeClr val="accent1">
                    <a:lumMod val="75000"/>
                  </a:schemeClr>
                </a:solidFill>
              </a:rPr>
              <a:t>Für </a:t>
            </a:r>
            <a:r>
              <a:rPr lang="de-DE" dirty="0">
                <a:solidFill>
                  <a:schemeClr val="accent1">
                    <a:lumMod val="75000"/>
                  </a:schemeClr>
                </a:solidFill>
              </a:rPr>
              <a:t>den Schadowplatz erhoffen wir ebenfalls ein verbesserte Aufenthaltsqualität mittels Bäumen (vielleicht </a:t>
            </a:r>
            <a:r>
              <a:rPr lang="de-DE" dirty="0" smtClean="0">
                <a:solidFill>
                  <a:schemeClr val="accent1">
                    <a:lumMod val="75000"/>
                  </a:schemeClr>
                </a:solidFill>
              </a:rPr>
              <a:t>„Apple</a:t>
            </a:r>
            <a:r>
              <a:rPr lang="de-DE" dirty="0">
                <a:solidFill>
                  <a:schemeClr val="accent1">
                    <a:lumMod val="75000"/>
                  </a:schemeClr>
                </a:solidFill>
              </a:rPr>
              <a:t>- </a:t>
            </a:r>
            <a:r>
              <a:rPr lang="de-DE" dirty="0" err="1" smtClean="0">
                <a:solidFill>
                  <a:schemeClr val="accent1">
                    <a:lumMod val="75000"/>
                  </a:schemeClr>
                </a:solidFill>
              </a:rPr>
              <a:t>Trees</a:t>
            </a:r>
            <a:r>
              <a:rPr lang="de-DE" dirty="0" smtClean="0">
                <a:solidFill>
                  <a:schemeClr val="accent1">
                    <a:lumMod val="75000"/>
                  </a:schemeClr>
                </a:solidFill>
              </a:rPr>
              <a:t>“) </a:t>
            </a:r>
            <a:r>
              <a:rPr lang="de-DE" dirty="0">
                <a:solidFill>
                  <a:schemeClr val="accent1">
                    <a:lumMod val="75000"/>
                  </a:schemeClr>
                </a:solidFill>
              </a:rPr>
              <a:t>und Sitzbänken, wie im Siegerentwurf ursprünglich beabsichtigt. Dafür sind und werden wir weiterhin  eintreten.</a:t>
            </a:r>
          </a:p>
          <a:p>
            <a:pPr algn="just"/>
            <a:endParaRPr lang="de-DE" dirty="0" smtClean="0">
              <a:solidFill>
                <a:schemeClr val="accent1">
                  <a:lumMod val="75000"/>
                </a:schemeClr>
              </a:solidFill>
            </a:endParaRPr>
          </a:p>
          <a:p>
            <a:r>
              <a:rPr lang="de-DE" b="1" dirty="0" smtClean="0">
                <a:solidFill>
                  <a:schemeClr val="accent1">
                    <a:lumMod val="75000"/>
                  </a:schemeClr>
                </a:solidFill>
              </a:rPr>
              <a:t>Schadowstraße</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a:solidFill>
                  <a:schemeClr val="accent1">
                    <a:lumMod val="75000"/>
                  </a:schemeClr>
                </a:solidFill>
              </a:rPr>
              <a:t>Mit der Jonges- Befragung zur Gestaltung der Schadowstraße haben wir uns aktiv in die städtische Debatte zu den  verschiedenen möglichen Ausführungsvarianten eingebracht. Mit dem Diskussionsforum unter Mitwirkung des Verkehrsdezernenten Dr. Keller, dem IHK- Geschäftsführer Dr. </a:t>
            </a:r>
            <a:r>
              <a:rPr lang="de-DE" dirty="0" err="1">
                <a:solidFill>
                  <a:schemeClr val="accent1">
                    <a:lumMod val="75000"/>
                  </a:schemeClr>
                </a:solidFill>
              </a:rPr>
              <a:t>Biedendorf</a:t>
            </a:r>
            <a:r>
              <a:rPr lang="de-DE" dirty="0">
                <a:solidFill>
                  <a:schemeClr val="accent1">
                    <a:lumMod val="75000"/>
                  </a:schemeClr>
                </a:solidFill>
              </a:rPr>
              <a:t>, dem Entwickler Walter Brune, dem Geschäftsführer von Jones Lang Lassalle in Düsseldorf, Marcel Abel und meiner Person, wurde am Heimatabend vor einem breiten Publikum die verschiedenen Aspekte teils kontrovers erörtert. </a:t>
            </a:r>
            <a:endParaRPr lang="de-DE" dirty="0" smtClean="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178589785"/>
      </p:ext>
    </p:extLst>
  </p:cSld>
  <p:clrMapOvr>
    <a:masterClrMapping/>
  </p:clrMapOvr>
  <p:transition spd="slow" advClick="0" advTm="7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pPr algn="just"/>
            <a:endParaRPr lang="de-DE" dirty="0">
              <a:solidFill>
                <a:schemeClr val="accent1">
                  <a:lumMod val="75000"/>
                </a:schemeClr>
              </a:solidFill>
            </a:endParaRPr>
          </a:p>
          <a:p>
            <a:pPr algn="just"/>
            <a:r>
              <a:rPr lang="de-DE" dirty="0">
                <a:solidFill>
                  <a:schemeClr val="accent1">
                    <a:lumMod val="75000"/>
                  </a:schemeClr>
                </a:solidFill>
              </a:rPr>
              <a:t>Die von der Mehrheit der Jonges getragene, überwiegend als Fußgängerzone und nur zu gewissen Zeiten zu befahrene Schadowstraße wird auch von der Stadtverwaltung favorisiert und weiter verfolgt.</a:t>
            </a:r>
          </a:p>
          <a:p>
            <a:endParaRPr lang="de-DE" b="1" dirty="0">
              <a:solidFill>
                <a:schemeClr val="accent1">
                  <a:lumMod val="75000"/>
                </a:schemeClr>
              </a:solidFill>
            </a:endParaRPr>
          </a:p>
          <a:p>
            <a:r>
              <a:rPr lang="de-DE" b="1" dirty="0" err="1" smtClean="0">
                <a:solidFill>
                  <a:schemeClr val="accent1">
                    <a:lumMod val="75000"/>
                  </a:schemeClr>
                </a:solidFill>
              </a:rPr>
              <a:t>Kö</a:t>
            </a:r>
            <a:r>
              <a:rPr lang="de-DE" b="1" dirty="0" smtClean="0">
                <a:solidFill>
                  <a:schemeClr val="accent1">
                    <a:lumMod val="75000"/>
                  </a:schemeClr>
                </a:solidFill>
              </a:rPr>
              <a:t>-Bogen II</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a:solidFill>
                  <a:schemeClr val="accent1">
                    <a:lumMod val="75000"/>
                  </a:schemeClr>
                </a:solidFill>
              </a:rPr>
              <a:t>Mit einer weiteren basis- demokratischen Bürgerbefragung zum </a:t>
            </a:r>
            <a:r>
              <a:rPr lang="de-DE" dirty="0" err="1">
                <a:solidFill>
                  <a:schemeClr val="accent1">
                    <a:lumMod val="75000"/>
                  </a:schemeClr>
                </a:solidFill>
              </a:rPr>
              <a:t>Kö</a:t>
            </a:r>
            <a:r>
              <a:rPr lang="de-DE" dirty="0">
                <a:solidFill>
                  <a:schemeClr val="accent1">
                    <a:lumMod val="75000"/>
                  </a:schemeClr>
                </a:solidFill>
              </a:rPr>
              <a:t>- Bogen II haben wir als Vorstand erneut versucht, die Mitglieder bei der Entscheidungsfindung zu einem sehr wichtigen Stadtthema einzubinden.</a:t>
            </a:r>
          </a:p>
          <a:p>
            <a:pPr algn="just"/>
            <a:r>
              <a:rPr lang="de-DE" dirty="0">
                <a:solidFill>
                  <a:schemeClr val="accent1">
                    <a:lumMod val="75000"/>
                  </a:schemeClr>
                </a:solidFill>
              </a:rPr>
              <a:t>Diese ‚Einmischung‘ in die städtische Planungspolitik wurde notwendig, da es insbesondere auf unser Bestreben zurück zu führen ist, dass nach dem Abriss des </a:t>
            </a:r>
            <a:r>
              <a:rPr lang="de-DE" dirty="0" err="1">
                <a:solidFill>
                  <a:schemeClr val="accent1">
                    <a:lumMod val="75000"/>
                  </a:schemeClr>
                </a:solidFill>
              </a:rPr>
              <a:t>Tausendfüsslers</a:t>
            </a:r>
            <a:r>
              <a:rPr lang="de-DE" dirty="0">
                <a:solidFill>
                  <a:schemeClr val="accent1">
                    <a:lumMod val="75000"/>
                  </a:schemeClr>
                </a:solidFill>
              </a:rPr>
              <a:t> die neu entstandenen Freiräume und Blickbeziehungen, insbesondere zum Dreischeibenhaus und zum Schauspielhaus hin, von allen Beteiligten neu betrachtet werden.</a:t>
            </a:r>
          </a:p>
          <a:p>
            <a:endParaRPr lang="de-DE" dirty="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3341792916"/>
      </p:ext>
    </p:extLst>
  </p:cSld>
  <p:clrMapOvr>
    <a:masterClrMapping/>
  </p:clrMapOvr>
  <p:transition spd="slow" advClick="0" advTm="7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4524316"/>
          </a:xfrm>
          <a:prstGeom prst="rect">
            <a:avLst/>
          </a:prstGeom>
        </p:spPr>
        <p:txBody>
          <a:bodyPr wrap="square">
            <a:spAutoFit/>
          </a:bodyPr>
          <a:lstStyle/>
          <a:p>
            <a:pPr algn="just"/>
            <a:r>
              <a:rPr lang="de-DE" dirty="0" smtClean="0">
                <a:solidFill>
                  <a:schemeClr val="accent1">
                    <a:lumMod val="75000"/>
                  </a:schemeClr>
                </a:solidFill>
              </a:rPr>
              <a:t>Aufgrund </a:t>
            </a:r>
            <a:r>
              <a:rPr lang="de-DE" dirty="0">
                <a:solidFill>
                  <a:schemeClr val="accent1">
                    <a:lumMod val="75000"/>
                  </a:schemeClr>
                </a:solidFill>
              </a:rPr>
              <a:t>der unterschiedlichen Rückläufer der Tische (Einzelabgaben, </a:t>
            </a:r>
          </a:p>
          <a:p>
            <a:pPr algn="just"/>
            <a:r>
              <a:rPr lang="de-DE" dirty="0">
                <a:solidFill>
                  <a:schemeClr val="accent1">
                    <a:lumMod val="75000"/>
                  </a:schemeClr>
                </a:solidFill>
              </a:rPr>
              <a:t>Gruppenentscheidungen) war eine exakte Auswertung der Ergebnisse, vorgenommen durch Franz- Josef </a:t>
            </a:r>
            <a:r>
              <a:rPr lang="de-DE" dirty="0" err="1">
                <a:solidFill>
                  <a:schemeClr val="accent1">
                    <a:lumMod val="75000"/>
                  </a:schemeClr>
                </a:solidFill>
              </a:rPr>
              <a:t>Siepenkothen</a:t>
            </a:r>
            <a:r>
              <a:rPr lang="de-DE" dirty="0">
                <a:solidFill>
                  <a:schemeClr val="accent1">
                    <a:lumMod val="75000"/>
                  </a:schemeClr>
                </a:solidFill>
              </a:rPr>
              <a:t> und mich, nur bedingt möglich. Wir können aber heute mit gutem Gewissen sagen, dass sich ca. 450 Mitglieder an der Befragung beteiligt haben und die Mehrheit der Stimmen für ein überwiegendes Freibleiben des Baufeldes 4, und eine stärkere Einmischung der Jonges in die Stadtentwicklung ausgesprochen haben.</a:t>
            </a:r>
          </a:p>
          <a:p>
            <a:pPr algn="just"/>
            <a:endParaRPr lang="de-DE" b="1" dirty="0" smtClean="0">
              <a:solidFill>
                <a:schemeClr val="accent1">
                  <a:lumMod val="75000"/>
                </a:schemeClr>
              </a:solidFill>
            </a:endParaRPr>
          </a:p>
          <a:p>
            <a:pPr algn="just"/>
            <a:r>
              <a:rPr lang="de-DE" b="1" dirty="0" err="1" smtClean="0">
                <a:solidFill>
                  <a:schemeClr val="accent1">
                    <a:lumMod val="75000"/>
                  </a:schemeClr>
                </a:solidFill>
              </a:rPr>
              <a:t>Kö</a:t>
            </a:r>
            <a:r>
              <a:rPr lang="de-DE" b="1" dirty="0" smtClean="0">
                <a:solidFill>
                  <a:schemeClr val="accent1">
                    <a:lumMod val="75000"/>
                  </a:schemeClr>
                </a:solidFill>
              </a:rPr>
              <a:t>-Bogen II</a:t>
            </a:r>
            <a:endParaRPr lang="de-DE" b="1" dirty="0">
              <a:solidFill>
                <a:schemeClr val="accent1">
                  <a:lumMod val="75000"/>
                </a:schemeClr>
              </a:solidFill>
            </a:endParaRPr>
          </a:p>
          <a:p>
            <a:pPr algn="just"/>
            <a:endParaRPr lang="de-DE" dirty="0">
              <a:solidFill>
                <a:schemeClr val="accent1">
                  <a:lumMod val="75000"/>
                </a:schemeClr>
              </a:solidFill>
            </a:endParaRPr>
          </a:p>
          <a:p>
            <a:pPr algn="just"/>
            <a:r>
              <a:rPr lang="de-DE" dirty="0" smtClean="0">
                <a:solidFill>
                  <a:schemeClr val="accent1">
                    <a:lumMod val="75000"/>
                  </a:schemeClr>
                </a:solidFill>
              </a:rPr>
              <a:t>Die </a:t>
            </a:r>
            <a:r>
              <a:rPr lang="de-DE" dirty="0">
                <a:solidFill>
                  <a:schemeClr val="accent1">
                    <a:lumMod val="75000"/>
                  </a:schemeClr>
                </a:solidFill>
              </a:rPr>
              <a:t>Ergebnisse wurden der Presse und der Stadtverwaltung mitgeteilt, und das resultierende Echo darauf zeigt unseren Einfluss und spricht für sich</a:t>
            </a:r>
            <a:r>
              <a:rPr lang="de-DE" dirty="0" smtClean="0">
                <a:solidFill>
                  <a:schemeClr val="accent1">
                    <a:lumMod val="75000"/>
                  </a:schemeClr>
                </a:solidFill>
              </a:rPr>
              <a:t>.</a:t>
            </a:r>
          </a:p>
          <a:p>
            <a:pPr algn="just"/>
            <a:endParaRPr lang="de-DE" dirty="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244381543"/>
      </p:ext>
    </p:extLst>
  </p:cSld>
  <p:clrMapOvr>
    <a:masterClrMapping/>
  </p:clrMapOvr>
  <p:transition spd="slow" advClick="0" advTm="7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5078314"/>
          </a:xfrm>
          <a:prstGeom prst="rect">
            <a:avLst/>
          </a:prstGeom>
        </p:spPr>
        <p:txBody>
          <a:bodyPr wrap="square">
            <a:spAutoFit/>
          </a:bodyPr>
          <a:lstStyle/>
          <a:p>
            <a:pPr algn="just"/>
            <a:r>
              <a:rPr lang="de-DE" dirty="0">
                <a:solidFill>
                  <a:schemeClr val="accent1">
                    <a:lumMod val="75000"/>
                  </a:schemeClr>
                </a:solidFill>
              </a:rPr>
              <a:t>Fakt ist, dass unsere Ergebnisse jüngst Eingang gefunden haben in die von der Stadt in Auftrag gegebene Machbarkeitsstudie - wie man an den Resultaten auch ablesen kann. Bei aller öffentlichen Kritik an der Vorgehensweise sehen wir uns in unserem Handeln nachhaltig bestätigt.</a:t>
            </a:r>
          </a:p>
          <a:p>
            <a:endParaRPr lang="de-DE" b="1" dirty="0" smtClean="0">
              <a:solidFill>
                <a:schemeClr val="accent1">
                  <a:lumMod val="75000"/>
                </a:schemeClr>
              </a:solidFill>
            </a:endParaRPr>
          </a:p>
          <a:p>
            <a:r>
              <a:rPr lang="de-DE" b="1" dirty="0" smtClean="0">
                <a:solidFill>
                  <a:schemeClr val="accent1">
                    <a:lumMod val="75000"/>
                  </a:schemeClr>
                </a:solidFill>
              </a:rPr>
              <a:t>Wohnen</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smtClean="0">
                <a:solidFill>
                  <a:schemeClr val="accent1">
                    <a:lumMod val="75000"/>
                  </a:schemeClr>
                </a:solidFill>
              </a:rPr>
              <a:t>Im </a:t>
            </a:r>
            <a:r>
              <a:rPr lang="de-DE" dirty="0">
                <a:solidFill>
                  <a:schemeClr val="accent1">
                    <a:lumMod val="75000"/>
                  </a:schemeClr>
                </a:solidFill>
              </a:rPr>
              <a:t>letzten Jahr wurde vom Stadtrat mit den Stimmen von CDU, FDP und Grünen das </a:t>
            </a:r>
            <a:r>
              <a:rPr lang="de-DE" dirty="0" smtClean="0">
                <a:solidFill>
                  <a:schemeClr val="accent1">
                    <a:lumMod val="75000"/>
                  </a:schemeClr>
                </a:solidFill>
              </a:rPr>
              <a:t>„Handlungskonzept Wohnen“ </a:t>
            </a:r>
            <a:r>
              <a:rPr lang="de-DE" dirty="0">
                <a:solidFill>
                  <a:schemeClr val="accent1">
                    <a:lumMod val="75000"/>
                  </a:schemeClr>
                </a:solidFill>
              </a:rPr>
              <a:t>verabschiedet, das gewisse Preisbremsen (20% der Fläche für gedämpften und 20% für geförderten Wohnraum) für Mieten von Neubauten vorsieht</a:t>
            </a:r>
            <a:r>
              <a:rPr lang="de-DE" dirty="0" smtClean="0">
                <a:solidFill>
                  <a:schemeClr val="accent1">
                    <a:lumMod val="75000"/>
                  </a:schemeClr>
                </a:solidFill>
              </a:rPr>
              <a:t>.</a:t>
            </a:r>
          </a:p>
          <a:p>
            <a:pPr algn="just"/>
            <a:r>
              <a:rPr lang="de-DE" dirty="0" smtClean="0">
                <a:solidFill>
                  <a:schemeClr val="accent1">
                    <a:lumMod val="75000"/>
                  </a:schemeClr>
                </a:solidFill>
              </a:rPr>
              <a:t> </a:t>
            </a:r>
            <a:endParaRPr lang="de-DE" dirty="0">
              <a:solidFill>
                <a:schemeClr val="accent1">
                  <a:lumMod val="75000"/>
                </a:schemeClr>
              </a:solidFill>
            </a:endParaRPr>
          </a:p>
          <a:p>
            <a:pPr algn="just"/>
            <a:r>
              <a:rPr lang="de-DE" dirty="0">
                <a:solidFill>
                  <a:schemeClr val="accent1">
                    <a:lumMod val="75000"/>
                  </a:schemeClr>
                </a:solidFill>
              </a:rPr>
              <a:t>Düsseldorf hat nach wie vor einen erhöhten Bedarf an Wohnraum, insbesondere für unter Einkommensschichten, und ob dies investorenkompatibel und wohnraumverträglich auch für sozial Schwächere funktionieren wird,  wird sich in der Zukunft zeigen und sollte im Fokus der Jonges bleiben.</a:t>
            </a:r>
          </a:p>
          <a:p>
            <a:r>
              <a:rPr lang="de-DE" dirty="0">
                <a:solidFill>
                  <a:schemeClr val="accent1">
                    <a:lumMod val="75000"/>
                  </a:schemeClr>
                </a:solidFill>
              </a:rPr>
              <a:t> </a:t>
            </a:r>
          </a:p>
        </p:txBody>
      </p:sp>
    </p:spTree>
    <p:extLst>
      <p:ext uri="{BB962C8B-B14F-4D97-AF65-F5344CB8AC3E}">
        <p14:creationId xmlns:p14="http://schemas.microsoft.com/office/powerpoint/2010/main" val="3947211624"/>
      </p:ext>
    </p:extLst>
  </p:cSld>
  <p:clrMapOvr>
    <a:masterClrMapping/>
  </p:clrMapOvr>
  <p:transition spd="slow" advClick="0" advTm="7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3970318"/>
          </a:xfrm>
          <a:prstGeom prst="rect">
            <a:avLst/>
          </a:prstGeom>
        </p:spPr>
        <p:txBody>
          <a:bodyPr wrap="square">
            <a:spAutoFit/>
          </a:bodyPr>
          <a:lstStyle/>
          <a:p>
            <a:pPr algn="just"/>
            <a:r>
              <a:rPr lang="de-DE" dirty="0">
                <a:solidFill>
                  <a:schemeClr val="accent1">
                    <a:lumMod val="75000"/>
                  </a:schemeClr>
                </a:solidFill>
              </a:rPr>
              <a:t>In verschiedenen Stadtteilen, wie z. B.  auf dem Gelände der </a:t>
            </a:r>
            <a:r>
              <a:rPr lang="de-DE" dirty="0" err="1">
                <a:solidFill>
                  <a:schemeClr val="accent1">
                    <a:lumMod val="75000"/>
                  </a:schemeClr>
                </a:solidFill>
              </a:rPr>
              <a:t>Reitzenstein</a:t>
            </a:r>
            <a:r>
              <a:rPr lang="de-DE" dirty="0">
                <a:solidFill>
                  <a:schemeClr val="accent1">
                    <a:lumMod val="75000"/>
                  </a:schemeClr>
                </a:solidFill>
              </a:rPr>
              <a:t>-Kaserne entstehen höherwertige und teurere neue Wohnquartiere. Neben diesen exklusiven Wohnbauten wird in den kommenden Jahren der Herstellung von </a:t>
            </a:r>
            <a:r>
              <a:rPr lang="de-DE" dirty="0" smtClean="0">
                <a:solidFill>
                  <a:schemeClr val="accent1">
                    <a:lumMod val="75000"/>
                  </a:schemeClr>
                </a:solidFill>
              </a:rPr>
              <a:t>„bezahlbarem“ </a:t>
            </a:r>
            <a:r>
              <a:rPr lang="de-DE" dirty="0">
                <a:solidFill>
                  <a:schemeClr val="accent1">
                    <a:lumMod val="75000"/>
                  </a:schemeClr>
                </a:solidFill>
              </a:rPr>
              <a:t>Wohnraum große Bedeutung zukommen. Hier sind z. B. die Bereiche der ehemaligen </a:t>
            </a:r>
            <a:r>
              <a:rPr lang="de-DE" dirty="0" err="1">
                <a:solidFill>
                  <a:schemeClr val="accent1">
                    <a:lumMod val="75000"/>
                  </a:schemeClr>
                </a:solidFill>
              </a:rPr>
              <a:t>Gerresheimer</a:t>
            </a:r>
            <a:r>
              <a:rPr lang="de-DE" dirty="0">
                <a:solidFill>
                  <a:schemeClr val="accent1">
                    <a:lumMod val="75000"/>
                  </a:schemeClr>
                </a:solidFill>
              </a:rPr>
              <a:t> Glashütte, oder in </a:t>
            </a:r>
            <a:r>
              <a:rPr lang="de-DE" dirty="0" err="1">
                <a:solidFill>
                  <a:schemeClr val="accent1">
                    <a:lumMod val="75000"/>
                  </a:schemeClr>
                </a:solidFill>
              </a:rPr>
              <a:t>Bilk</a:t>
            </a:r>
            <a:r>
              <a:rPr lang="de-DE" dirty="0">
                <a:solidFill>
                  <a:schemeClr val="accent1">
                    <a:lumMod val="75000"/>
                  </a:schemeClr>
                </a:solidFill>
              </a:rPr>
              <a:t>/</a:t>
            </a:r>
            <a:r>
              <a:rPr lang="de-DE" dirty="0" err="1">
                <a:solidFill>
                  <a:schemeClr val="accent1">
                    <a:lumMod val="75000"/>
                  </a:schemeClr>
                </a:solidFill>
              </a:rPr>
              <a:t>Oberbilk</a:t>
            </a:r>
            <a:r>
              <a:rPr lang="de-DE" dirty="0">
                <a:solidFill>
                  <a:schemeClr val="accent1">
                    <a:lumMod val="75000"/>
                  </a:schemeClr>
                </a:solidFill>
              </a:rPr>
              <a:t> das Quartier M vom Architekten Jürgen Mayer H., dem </a:t>
            </a:r>
            <a:r>
              <a:rPr lang="de-DE" dirty="0" smtClean="0">
                <a:solidFill>
                  <a:schemeClr val="accent1">
                    <a:lumMod val="75000"/>
                  </a:schemeClr>
                </a:solidFill>
              </a:rPr>
              <a:t>„</a:t>
            </a:r>
            <a:r>
              <a:rPr lang="de-DE" dirty="0" err="1" smtClean="0">
                <a:solidFill>
                  <a:schemeClr val="accent1">
                    <a:lumMod val="75000"/>
                  </a:schemeClr>
                </a:solidFill>
              </a:rPr>
              <a:t>Fleher</a:t>
            </a:r>
            <a:r>
              <a:rPr lang="de-DE" dirty="0" smtClean="0">
                <a:solidFill>
                  <a:schemeClr val="accent1">
                    <a:lumMod val="75000"/>
                  </a:schemeClr>
                </a:solidFill>
              </a:rPr>
              <a:t> Leben“ </a:t>
            </a:r>
            <a:r>
              <a:rPr lang="de-DE" dirty="0">
                <a:solidFill>
                  <a:schemeClr val="accent1">
                    <a:lumMod val="75000"/>
                  </a:schemeClr>
                </a:solidFill>
              </a:rPr>
              <a:t>am Aachener Platz   oder das neue Gebiet  </a:t>
            </a:r>
            <a:r>
              <a:rPr lang="de-DE" dirty="0" smtClean="0">
                <a:solidFill>
                  <a:schemeClr val="accent1">
                    <a:lumMod val="75000"/>
                  </a:schemeClr>
                </a:solidFill>
              </a:rPr>
              <a:t>„Grafental“  </a:t>
            </a:r>
            <a:r>
              <a:rPr lang="de-DE" dirty="0">
                <a:solidFill>
                  <a:schemeClr val="accent1">
                    <a:lumMod val="75000"/>
                  </a:schemeClr>
                </a:solidFill>
              </a:rPr>
              <a:t>zu erwähnen.</a:t>
            </a:r>
          </a:p>
          <a:p>
            <a:endParaRPr lang="de-DE" b="1" dirty="0">
              <a:solidFill>
                <a:schemeClr val="accent1">
                  <a:lumMod val="75000"/>
                </a:schemeClr>
              </a:solidFill>
            </a:endParaRPr>
          </a:p>
          <a:p>
            <a:r>
              <a:rPr lang="de-DE" b="1" dirty="0" err="1" smtClean="0">
                <a:solidFill>
                  <a:schemeClr val="accent1">
                    <a:lumMod val="75000"/>
                  </a:schemeClr>
                </a:solidFill>
              </a:rPr>
              <a:t>Kalkumer</a:t>
            </a:r>
            <a:r>
              <a:rPr lang="de-DE" b="1" dirty="0" smtClean="0">
                <a:solidFill>
                  <a:schemeClr val="accent1">
                    <a:lumMod val="75000"/>
                  </a:schemeClr>
                </a:solidFill>
              </a:rPr>
              <a:t> Schloss</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a:solidFill>
                  <a:schemeClr val="accent1">
                    <a:lumMod val="75000"/>
                  </a:schemeClr>
                </a:solidFill>
              </a:rPr>
              <a:t>Im vergangenen Jahr hat sich der Verein der Initiative zur Erhaltung des </a:t>
            </a:r>
            <a:r>
              <a:rPr lang="de-DE" dirty="0" err="1">
                <a:solidFill>
                  <a:schemeClr val="accent1">
                    <a:lumMod val="75000"/>
                  </a:schemeClr>
                </a:solidFill>
              </a:rPr>
              <a:t>Kalkumer</a:t>
            </a:r>
            <a:r>
              <a:rPr lang="de-DE" dirty="0">
                <a:solidFill>
                  <a:schemeClr val="accent1">
                    <a:lumMod val="75000"/>
                  </a:schemeClr>
                </a:solidFill>
              </a:rPr>
              <a:t> Schlosses von unserem Heimatfreund Willi </a:t>
            </a:r>
            <a:r>
              <a:rPr lang="de-DE" dirty="0" err="1">
                <a:solidFill>
                  <a:schemeClr val="accent1">
                    <a:lumMod val="75000"/>
                  </a:schemeClr>
                </a:solidFill>
              </a:rPr>
              <a:t>Meuleners</a:t>
            </a:r>
            <a:r>
              <a:rPr lang="de-DE" dirty="0">
                <a:solidFill>
                  <a:schemeClr val="accent1">
                    <a:lumMod val="75000"/>
                  </a:schemeClr>
                </a:solidFill>
              </a:rPr>
              <a:t> eingesetzt, das im Besitz des Landes Nordrhein- Westfalen ist</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2158436699"/>
      </p:ext>
    </p:extLst>
  </p:cSld>
  <p:clrMapOvr>
    <a:masterClrMapping/>
  </p:clrMapOvr>
  <p:transition spd="slow" advClick="0" advTm="7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55577" y="1196752"/>
            <a:ext cx="7704856" cy="3970318"/>
          </a:xfrm>
          <a:prstGeom prst="rect">
            <a:avLst/>
          </a:prstGeom>
          <a:noFill/>
        </p:spPr>
        <p:txBody>
          <a:bodyPr wrap="square" rtlCol="0" anchor="t">
            <a:spAutoFit/>
          </a:bodyPr>
          <a:lstStyle/>
          <a:p>
            <a:r>
              <a:rPr lang="de-DE" b="1" dirty="0" smtClean="0">
                <a:solidFill>
                  <a:schemeClr val="accent1">
                    <a:lumMod val="75000"/>
                  </a:schemeClr>
                </a:solidFill>
              </a:rPr>
              <a:t>Übersicht der Themenbereiche:</a:t>
            </a:r>
          </a:p>
          <a:p>
            <a:endParaRPr lang="de-DE" dirty="0">
              <a:solidFill>
                <a:schemeClr val="accent1">
                  <a:lumMod val="75000"/>
                </a:schemeClr>
              </a:solidFill>
            </a:endParaRPr>
          </a:p>
          <a:p>
            <a:pPr marL="342900" lvl="0" indent="-342900">
              <a:buFont typeface="+mj-lt"/>
              <a:buAutoNum type="arabicPeriod"/>
            </a:pPr>
            <a:r>
              <a:rPr lang="de-DE" dirty="0">
                <a:solidFill>
                  <a:schemeClr val="accent1">
                    <a:lumMod val="75000"/>
                  </a:schemeClr>
                </a:solidFill>
              </a:rPr>
              <a:t>Mitgliederentwicklung und Altersstruktur</a:t>
            </a:r>
          </a:p>
          <a:p>
            <a:pPr marL="342900" lvl="0" indent="-342900">
              <a:buFont typeface="+mj-lt"/>
              <a:buAutoNum type="arabicPeriod"/>
            </a:pPr>
            <a:r>
              <a:rPr lang="de-DE" dirty="0">
                <a:solidFill>
                  <a:schemeClr val="accent1">
                    <a:lumMod val="75000"/>
                  </a:schemeClr>
                </a:solidFill>
              </a:rPr>
              <a:t>Unsere Heimatabende</a:t>
            </a:r>
          </a:p>
          <a:p>
            <a:pPr marL="342900" lvl="0" indent="-342900">
              <a:buFont typeface="+mj-lt"/>
              <a:buAutoNum type="arabicPeriod"/>
            </a:pPr>
            <a:r>
              <a:rPr lang="de-DE" dirty="0">
                <a:solidFill>
                  <a:schemeClr val="accent1">
                    <a:lumMod val="75000"/>
                  </a:schemeClr>
                </a:solidFill>
              </a:rPr>
              <a:t>Ehrungen, Auszeichnungen, Jubiläen</a:t>
            </a:r>
          </a:p>
          <a:p>
            <a:pPr marL="342900" lvl="0" indent="-342900">
              <a:buFont typeface="+mj-lt"/>
              <a:buAutoNum type="arabicPeriod"/>
            </a:pPr>
            <a:r>
              <a:rPr lang="de-DE" dirty="0">
                <a:solidFill>
                  <a:schemeClr val="accent1">
                    <a:lumMod val="75000"/>
                  </a:schemeClr>
                </a:solidFill>
              </a:rPr>
              <a:t>Sitzungen Vorstand, Gesamtvorstand, Tischbaase</a:t>
            </a:r>
          </a:p>
          <a:p>
            <a:pPr marL="342900" lvl="0" indent="-342900">
              <a:buFont typeface="+mj-lt"/>
              <a:buAutoNum type="arabicPeriod"/>
            </a:pPr>
            <a:r>
              <a:rPr lang="de-DE" dirty="0">
                <a:solidFill>
                  <a:schemeClr val="accent1">
                    <a:lumMod val="75000"/>
                  </a:schemeClr>
                </a:solidFill>
              </a:rPr>
              <a:t>Bericht des Stadtbildpflegers</a:t>
            </a:r>
          </a:p>
          <a:p>
            <a:pPr marL="342900" lvl="0" indent="-342900">
              <a:buFont typeface="+mj-lt"/>
              <a:buAutoNum type="arabicPeriod"/>
            </a:pPr>
            <a:r>
              <a:rPr lang="de-DE" dirty="0">
                <a:solidFill>
                  <a:schemeClr val="accent1">
                    <a:lumMod val="75000"/>
                  </a:schemeClr>
                </a:solidFill>
              </a:rPr>
              <a:t>Kontakte und Pflege von Freundschaften</a:t>
            </a:r>
          </a:p>
          <a:p>
            <a:pPr marL="342900" lvl="0" indent="-342900">
              <a:buFont typeface="+mj-lt"/>
              <a:buAutoNum type="arabicPeriod"/>
            </a:pPr>
            <a:r>
              <a:rPr lang="de-DE" dirty="0">
                <a:solidFill>
                  <a:schemeClr val="accent1">
                    <a:lumMod val="75000"/>
                  </a:schemeClr>
                </a:solidFill>
              </a:rPr>
              <a:t>Spenden der Jonges</a:t>
            </a:r>
          </a:p>
          <a:p>
            <a:pPr marL="342900" lvl="0" indent="-342900">
              <a:buFont typeface="+mj-lt"/>
              <a:buAutoNum type="arabicPeriod"/>
            </a:pPr>
            <a:r>
              <a:rPr lang="de-DE" dirty="0">
                <a:solidFill>
                  <a:schemeClr val="accent1">
                    <a:lumMod val="75000"/>
                  </a:schemeClr>
                </a:solidFill>
              </a:rPr>
              <a:t>Jonges in den Medien</a:t>
            </a:r>
          </a:p>
          <a:p>
            <a:pPr marL="342900" lvl="0" indent="-342900">
              <a:buFont typeface="+mj-lt"/>
              <a:buAutoNum type="arabicPeriod"/>
            </a:pPr>
            <a:r>
              <a:rPr lang="de-DE" dirty="0">
                <a:solidFill>
                  <a:schemeClr val="accent1">
                    <a:lumMod val="75000"/>
                  </a:schemeClr>
                </a:solidFill>
              </a:rPr>
              <a:t>Schlusswort und </a:t>
            </a:r>
            <a:r>
              <a:rPr lang="de-DE" dirty="0" smtClean="0">
                <a:solidFill>
                  <a:schemeClr val="accent1">
                    <a:lumMod val="75000"/>
                  </a:schemeClr>
                </a:solidFill>
              </a:rPr>
              <a:t>Dank</a:t>
            </a:r>
          </a:p>
          <a:p>
            <a:endParaRPr lang="de-DE" dirty="0">
              <a:solidFill>
                <a:schemeClr val="accent1">
                  <a:lumMod val="75000"/>
                </a:schemeClr>
              </a:solidFill>
            </a:endParaRPr>
          </a:p>
          <a:p>
            <a:endParaRPr lang="de-DE" dirty="0" smtClean="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1394365906"/>
      </p:ext>
    </p:extLst>
  </p:cSld>
  <p:clrMapOvr>
    <a:masterClrMapping/>
  </p:clrMapOvr>
  <p:transition spd="slow" advClick="0" advTm="7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pPr algn="just"/>
            <a:r>
              <a:rPr lang="de-DE" dirty="0">
                <a:solidFill>
                  <a:schemeClr val="accent1">
                    <a:lumMod val="75000"/>
                  </a:schemeClr>
                </a:solidFill>
              </a:rPr>
              <a:t>Während eines Heimatabends  konnten sich die Heimatfreunde über die große architektonische Qualität und der für den Ort </a:t>
            </a:r>
            <a:r>
              <a:rPr lang="de-DE" dirty="0" err="1">
                <a:solidFill>
                  <a:schemeClr val="accent1">
                    <a:lumMod val="75000"/>
                  </a:schemeClr>
                </a:solidFill>
              </a:rPr>
              <a:t>Kalkum</a:t>
            </a:r>
            <a:r>
              <a:rPr lang="de-DE" dirty="0">
                <a:solidFill>
                  <a:schemeClr val="accent1">
                    <a:lumMod val="75000"/>
                  </a:schemeClr>
                </a:solidFill>
              </a:rPr>
              <a:t> herausragenden Bedeutung des Schlosses bewusst werden und ihre Unterstützung bei der darauf folgenden Unterschriftenaktion dokumentieren. Weitere Termine mit den Beteiligten und Vertretern der Stadt Düsseldorf wurden in der Presse veröffentlicht</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Wir werden auch weiterhin die Entwicklung des Schlosses intensiv begleiten und die Kollegen bei ihrem Vorhaben zur Erhaltung des gesamten Ensembles unterstützen. </a:t>
            </a:r>
          </a:p>
          <a:p>
            <a:endParaRPr lang="de-DE" b="1" dirty="0" smtClean="0">
              <a:solidFill>
                <a:schemeClr val="accent1">
                  <a:lumMod val="75000"/>
                </a:schemeClr>
              </a:solidFill>
            </a:endParaRPr>
          </a:p>
          <a:p>
            <a:r>
              <a:rPr lang="de-DE" b="1" dirty="0" smtClean="0">
                <a:solidFill>
                  <a:schemeClr val="accent1">
                    <a:lumMod val="75000"/>
                  </a:schemeClr>
                </a:solidFill>
              </a:rPr>
              <a:t>Gaslaternen</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a:solidFill>
                  <a:schemeClr val="accent1">
                    <a:lumMod val="75000"/>
                  </a:schemeClr>
                </a:solidFill>
              </a:rPr>
              <a:t>Die Stadt Düsseldorf hat ein Alleinstellungsmerkmal hinsichtlich eines zusammenhängenden traditionellen Gaslaternennetzes, das allerdings aufgrund der zukünftigen Absicht der Stadt nach Modernisierung und Kosteneinsparung in Gefahr gerät. </a:t>
            </a:r>
          </a:p>
        </p:txBody>
      </p:sp>
    </p:spTree>
    <p:extLst>
      <p:ext uri="{BB962C8B-B14F-4D97-AF65-F5344CB8AC3E}">
        <p14:creationId xmlns:p14="http://schemas.microsoft.com/office/powerpoint/2010/main" val="2487886712"/>
      </p:ext>
    </p:extLst>
  </p:cSld>
  <p:clrMapOvr>
    <a:masterClrMapping/>
  </p:clrMapOvr>
  <p:transition spd="slow" advClick="0" advTm="7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5078314"/>
          </a:xfrm>
          <a:prstGeom prst="rect">
            <a:avLst/>
          </a:prstGeom>
        </p:spPr>
        <p:txBody>
          <a:bodyPr wrap="square">
            <a:spAutoFit/>
          </a:bodyPr>
          <a:lstStyle/>
          <a:p>
            <a:pPr algn="just"/>
            <a:r>
              <a:rPr lang="de-DE" dirty="0">
                <a:solidFill>
                  <a:schemeClr val="accent1">
                    <a:lumMod val="75000"/>
                  </a:schemeClr>
                </a:solidFill>
              </a:rPr>
              <a:t>Im Jahr 2013 reduzierte sich die Zahl der Gas betriebenen Straßenbeleuchtung trotz eines bestehenden Lichtmasterplanes, der diese Leuchten als schützenswert ansieht, um ca. 1000 von 17.000 auf 16.000 Stück</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Zwischen der Stadtverwaltung unter dem Verkehrsdezernenten Dr. Keller und der Initiative Pro Gaslicht e.V. entbrennt gerade ein Streit über Erhalt, Modernisierung und Austausch der Laternen gegen LED- bzw. elektrisches Licht. Wir Jonges sehen die Gas- Laternen als wichtiges stadtbildpflegerisches Element an, was zu schützen gilt</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Die TG </a:t>
            </a:r>
            <a:r>
              <a:rPr lang="de-DE" dirty="0" smtClean="0">
                <a:solidFill>
                  <a:schemeClr val="accent1">
                    <a:lumMod val="75000"/>
                  </a:schemeClr>
                </a:solidFill>
              </a:rPr>
              <a:t>„</a:t>
            </a:r>
            <a:r>
              <a:rPr lang="de-DE" dirty="0" err="1" smtClean="0">
                <a:solidFill>
                  <a:schemeClr val="accent1">
                    <a:lumMod val="75000"/>
                  </a:schemeClr>
                </a:solidFill>
              </a:rPr>
              <a:t>Latänepitsch</a:t>
            </a:r>
            <a:r>
              <a:rPr lang="de-DE" dirty="0" smtClean="0">
                <a:solidFill>
                  <a:schemeClr val="accent1">
                    <a:lumMod val="75000"/>
                  </a:schemeClr>
                </a:solidFill>
              </a:rPr>
              <a:t>“ </a:t>
            </a:r>
            <a:r>
              <a:rPr lang="de-DE" dirty="0">
                <a:solidFill>
                  <a:schemeClr val="accent1">
                    <a:lumMod val="75000"/>
                  </a:schemeClr>
                </a:solidFill>
              </a:rPr>
              <a:t>mit Thomas </a:t>
            </a:r>
            <a:r>
              <a:rPr lang="de-DE" dirty="0" err="1">
                <a:solidFill>
                  <a:schemeClr val="accent1">
                    <a:lumMod val="75000"/>
                  </a:schemeClr>
                </a:solidFill>
              </a:rPr>
              <a:t>Götzken</a:t>
            </a:r>
            <a:r>
              <a:rPr lang="de-DE" dirty="0">
                <a:solidFill>
                  <a:schemeClr val="accent1">
                    <a:lumMod val="75000"/>
                  </a:schemeClr>
                </a:solidFill>
              </a:rPr>
              <a:t> und ich sind zu dem Thema aktiv geworden Thema und bereiten das Thema auf</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Um im wahrsten Sinne des Wortes Licht in die Angelegenheit zu bringen, werden wir zu dem Thema ein Jonges- Forum an einem Heimatabend veranstalten, an dem die Beteiligten ihre Mitwirkung schon zugesagt haben</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1820365475"/>
      </p:ext>
    </p:extLst>
  </p:cSld>
  <p:clrMapOvr>
    <a:masterClrMapping/>
  </p:clrMapOvr>
  <p:transition spd="slow" advClick="0" advTm="7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pPr algn="just"/>
            <a:r>
              <a:rPr lang="de-DE" dirty="0">
                <a:solidFill>
                  <a:schemeClr val="accent1">
                    <a:lumMod val="75000"/>
                  </a:schemeClr>
                </a:solidFill>
              </a:rPr>
              <a:t>Am 8. September letzten Jahres wurde das Tor wie üblich zum Tag des offenen Denkmals der Öffentlichkeit präsentiert.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Trotz schlechter Witterung konnte der Stadtbildpfleger mit den </a:t>
            </a:r>
            <a:r>
              <a:rPr lang="de-DE" dirty="0" smtClean="0">
                <a:solidFill>
                  <a:schemeClr val="accent1">
                    <a:lumMod val="75000"/>
                  </a:schemeClr>
                </a:solidFill>
              </a:rPr>
              <a:t>„2. </a:t>
            </a:r>
            <a:r>
              <a:rPr lang="de-DE" dirty="0" err="1" smtClean="0">
                <a:solidFill>
                  <a:schemeClr val="accent1">
                    <a:lumMod val="75000"/>
                  </a:schemeClr>
                </a:solidFill>
              </a:rPr>
              <a:t>Löchzüglern</a:t>
            </a:r>
            <a:r>
              <a:rPr lang="de-DE" dirty="0" smtClean="0">
                <a:solidFill>
                  <a:schemeClr val="accent1">
                    <a:lumMod val="75000"/>
                  </a:schemeClr>
                </a:solidFill>
              </a:rPr>
              <a:t>“ </a:t>
            </a:r>
            <a:r>
              <a:rPr lang="de-DE" dirty="0">
                <a:solidFill>
                  <a:schemeClr val="accent1">
                    <a:lumMod val="75000"/>
                  </a:schemeClr>
                </a:solidFill>
              </a:rPr>
              <a:t>einer Besucherschar von ca. 200 Bürgern Informationen und Geschichten über das Ratinger Tor mitteilen. Allen Beteiligten gebührt für ihr Engagement herzlichster Dank.</a:t>
            </a:r>
          </a:p>
          <a:p>
            <a:endParaRPr lang="de-DE" b="1" dirty="0" smtClean="0">
              <a:solidFill>
                <a:schemeClr val="accent1">
                  <a:lumMod val="75000"/>
                </a:schemeClr>
              </a:solidFill>
            </a:endParaRPr>
          </a:p>
          <a:p>
            <a:r>
              <a:rPr lang="de-DE" b="1" dirty="0" smtClean="0">
                <a:solidFill>
                  <a:schemeClr val="accent1">
                    <a:lumMod val="75000"/>
                  </a:schemeClr>
                </a:solidFill>
              </a:rPr>
              <a:t>Dreckweg-Tag</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a:solidFill>
                  <a:schemeClr val="accent1">
                    <a:lumMod val="75000"/>
                  </a:schemeClr>
                </a:solidFill>
              </a:rPr>
              <a:t>Der letztjährige Dreckweg- Tag war leider aufgrund der schlechten Wetterlage und des geringen Zuspruchs nicht in dem Umfang angekommen, wie wir uns das erhofft haben. In diesem Jahr findet der Dreckweg- Tag am Samstag, den 29.03. statt. Informationen und die notwendigen Utensilien wie Mülltüten, Handschuhe etc. können in Abstimmung mit dem Stadtbildpfleger; dem Geschäftsführer und Heinz </a:t>
            </a:r>
            <a:r>
              <a:rPr lang="de-DE" dirty="0" err="1" smtClean="0">
                <a:solidFill>
                  <a:schemeClr val="accent1">
                    <a:lumMod val="75000"/>
                  </a:schemeClr>
                </a:solidFill>
              </a:rPr>
              <a:t>Hesemann</a:t>
            </a:r>
            <a:r>
              <a:rPr lang="de-DE" dirty="0" smtClean="0">
                <a:solidFill>
                  <a:schemeClr val="accent1">
                    <a:lumMod val="75000"/>
                  </a:schemeClr>
                </a:solidFill>
              </a:rPr>
              <a:t> </a:t>
            </a:r>
            <a:r>
              <a:rPr lang="de-DE" dirty="0">
                <a:solidFill>
                  <a:schemeClr val="accent1">
                    <a:lumMod val="75000"/>
                  </a:schemeClr>
                </a:solidFill>
              </a:rPr>
              <a:t>eingeholt werden</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3530997075"/>
      </p:ext>
    </p:extLst>
  </p:cSld>
  <p:clrMapOvr>
    <a:masterClrMapping/>
  </p:clrMapOvr>
  <p:transition spd="slow" advClick="0" advTm="7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r>
              <a:rPr lang="de-DE" b="1" dirty="0">
                <a:solidFill>
                  <a:schemeClr val="accent1">
                    <a:lumMod val="75000"/>
                  </a:schemeClr>
                </a:solidFill>
              </a:rPr>
              <a:t>Pylon/</a:t>
            </a:r>
            <a:r>
              <a:rPr lang="de-DE" b="1" dirty="0" err="1">
                <a:solidFill>
                  <a:schemeClr val="accent1">
                    <a:lumMod val="75000"/>
                  </a:schemeClr>
                </a:solidFill>
              </a:rPr>
              <a:t>Tausendfüssler</a:t>
            </a:r>
            <a:endParaRPr lang="de-DE" b="1" dirty="0">
              <a:solidFill>
                <a:schemeClr val="accent1">
                  <a:lumMod val="75000"/>
                </a:schemeClr>
              </a:solidFill>
            </a:endParaRPr>
          </a:p>
          <a:p>
            <a:endParaRPr lang="de-DE" dirty="0">
              <a:solidFill>
                <a:schemeClr val="accent1">
                  <a:lumMod val="75000"/>
                </a:schemeClr>
              </a:solidFill>
            </a:endParaRPr>
          </a:p>
          <a:p>
            <a:pPr algn="just"/>
            <a:r>
              <a:rPr lang="de-DE" dirty="0">
                <a:solidFill>
                  <a:schemeClr val="accent1">
                    <a:lumMod val="75000"/>
                  </a:schemeClr>
                </a:solidFill>
              </a:rPr>
              <a:t>Im vergangenen Jahr gab es auf Initiative des Baas und des Stadtbildpflegers ein Versuch, einen Pylon des abgerissenen </a:t>
            </a:r>
            <a:r>
              <a:rPr lang="de-DE" dirty="0" err="1">
                <a:solidFill>
                  <a:schemeClr val="accent1">
                    <a:lumMod val="75000"/>
                  </a:schemeClr>
                </a:solidFill>
              </a:rPr>
              <a:t>Tausendfüsslers</a:t>
            </a:r>
            <a:r>
              <a:rPr lang="de-DE" dirty="0">
                <a:solidFill>
                  <a:schemeClr val="accent1">
                    <a:lumMod val="75000"/>
                  </a:schemeClr>
                </a:solidFill>
              </a:rPr>
              <a:t> zu sichern und als Teil der Stadtbild- und </a:t>
            </a:r>
            <a:r>
              <a:rPr lang="de-DE" dirty="0" smtClean="0">
                <a:solidFill>
                  <a:schemeClr val="accent1">
                    <a:lumMod val="75000"/>
                  </a:schemeClr>
                </a:solidFill>
              </a:rPr>
              <a:t>Geschichts-pflege </a:t>
            </a:r>
            <a:r>
              <a:rPr lang="de-DE" dirty="0">
                <a:solidFill>
                  <a:schemeClr val="accent1">
                    <a:lumMod val="75000"/>
                  </a:schemeClr>
                </a:solidFill>
              </a:rPr>
              <a:t>Düsseldorfs zu verankern.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Dieser Versuch ist leider trotz großer Zustimmung in der Öffentlichkeit gescheitert, da der Abrissprozess mit den geschlossenen Verträgen unumkehrbar und der politische Wille zum Erhalt einer Reminiszenz nicht vorhanden war.</a:t>
            </a:r>
          </a:p>
          <a:p>
            <a:endParaRPr lang="de-DE" b="1" dirty="0">
              <a:solidFill>
                <a:schemeClr val="accent1">
                  <a:lumMod val="75000"/>
                </a:schemeClr>
              </a:solidFill>
            </a:endParaRPr>
          </a:p>
          <a:p>
            <a:r>
              <a:rPr lang="de-DE" b="1" dirty="0" smtClean="0">
                <a:solidFill>
                  <a:schemeClr val="accent1">
                    <a:lumMod val="75000"/>
                  </a:schemeClr>
                </a:solidFill>
              </a:rPr>
              <a:t>Patenschaften</a:t>
            </a:r>
            <a:endParaRPr lang="de-DE" b="1" dirty="0">
              <a:solidFill>
                <a:schemeClr val="accent1">
                  <a:lumMod val="75000"/>
                </a:schemeClr>
              </a:solidFill>
            </a:endParaRPr>
          </a:p>
          <a:p>
            <a:endParaRPr lang="de-DE" dirty="0" smtClean="0">
              <a:solidFill>
                <a:schemeClr val="accent1">
                  <a:lumMod val="75000"/>
                </a:schemeClr>
              </a:solidFill>
            </a:endParaRPr>
          </a:p>
          <a:p>
            <a:pPr algn="just"/>
            <a:r>
              <a:rPr lang="de-DE" dirty="0" smtClean="0">
                <a:solidFill>
                  <a:schemeClr val="accent1">
                    <a:lumMod val="75000"/>
                  </a:schemeClr>
                </a:solidFill>
              </a:rPr>
              <a:t>Ende </a:t>
            </a:r>
            <a:r>
              <a:rPr lang="de-DE" dirty="0">
                <a:solidFill>
                  <a:schemeClr val="accent1">
                    <a:lumMod val="75000"/>
                  </a:schemeClr>
                </a:solidFill>
              </a:rPr>
              <a:t>2012 wurde eine aktualisierte Liste der Patenschaften an die Tischbaase verteilt mit Bitte um Aktualisierung, bzw. Ergänzung. </a:t>
            </a:r>
            <a:endParaRPr lang="de-DE" dirty="0" smtClean="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1752688657"/>
      </p:ext>
    </p:extLst>
  </p:cSld>
  <p:clrMapOvr>
    <a:masterClrMapping/>
  </p:clrMapOvr>
  <p:transition spd="slow" advClick="0" advTm="7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5078314"/>
          </a:xfrm>
          <a:prstGeom prst="rect">
            <a:avLst/>
          </a:prstGeom>
        </p:spPr>
        <p:txBody>
          <a:bodyPr wrap="square">
            <a:spAutoFit/>
          </a:bodyPr>
          <a:lstStyle/>
          <a:p>
            <a:pPr algn="just"/>
            <a:r>
              <a:rPr lang="de-DE" dirty="0">
                <a:solidFill>
                  <a:schemeClr val="accent1">
                    <a:lumMod val="75000"/>
                  </a:schemeClr>
                </a:solidFill>
              </a:rPr>
              <a:t>Da die Tische ihre Patenschaften weitgehend autark verwalten, können wir als Vorstand nur eine Hilfestellung geben bei größeren Probleme und entstandenen Beschädigungen gegenüber der Stadt als Besitzer, wie z. B. bei dem Fischerjungen, Louise </a:t>
            </a:r>
            <a:r>
              <a:rPr lang="de-DE" dirty="0" err="1">
                <a:solidFill>
                  <a:schemeClr val="accent1">
                    <a:lumMod val="75000"/>
                  </a:schemeClr>
                </a:solidFill>
              </a:rPr>
              <a:t>Dumont</a:t>
            </a:r>
            <a:r>
              <a:rPr lang="de-DE" dirty="0">
                <a:solidFill>
                  <a:schemeClr val="accent1">
                    <a:lumMod val="75000"/>
                  </a:schemeClr>
                </a:solidFill>
              </a:rPr>
              <a:t> oder dem Maxbrunnen</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Wir werden uns weiter außerhalb von </a:t>
            </a:r>
            <a:r>
              <a:rPr lang="de-DE" dirty="0" err="1">
                <a:solidFill>
                  <a:schemeClr val="accent1">
                    <a:lumMod val="75000"/>
                  </a:schemeClr>
                </a:solidFill>
              </a:rPr>
              <a:t>Tischbaassitzungen</a:t>
            </a:r>
            <a:r>
              <a:rPr lang="de-DE" dirty="0">
                <a:solidFill>
                  <a:schemeClr val="accent1">
                    <a:lumMod val="75000"/>
                  </a:schemeClr>
                </a:solidFill>
              </a:rPr>
              <a:t> und vor Heimatabenden intensiv austauschen, bei Fragen stehe ich gerne zur Verfügung.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Allen Mitwirkenden und ehrenamtlichen Pflegern gilt an dieser Stelle unser ausdrücklicher Dank.</a:t>
            </a:r>
          </a:p>
          <a:p>
            <a:pPr algn="just"/>
            <a:endParaRPr lang="de-DE" dirty="0">
              <a:solidFill>
                <a:schemeClr val="accent1">
                  <a:lumMod val="75000"/>
                </a:schemeClr>
              </a:solidFill>
            </a:endParaRPr>
          </a:p>
          <a:p>
            <a:pPr algn="just"/>
            <a:r>
              <a:rPr lang="de-DE" dirty="0">
                <a:solidFill>
                  <a:schemeClr val="accent1">
                    <a:lumMod val="75000"/>
                  </a:schemeClr>
                </a:solidFill>
              </a:rPr>
              <a:t>Mit dem Amt für Immobilienmanagement ist es bislang bei der Absichtserklärung  geblieben, alle Patenschaften über Stiftungsurkunden rechtlich abzusichern. Das liegt in der Tatsache begründet, dass der bisher zuständige Bearbeiter auf dem Amt, Herr </a:t>
            </a:r>
            <a:r>
              <a:rPr lang="de-DE" dirty="0" err="1">
                <a:solidFill>
                  <a:schemeClr val="accent1">
                    <a:lumMod val="75000"/>
                  </a:schemeClr>
                </a:solidFill>
              </a:rPr>
              <a:t>Pöschel</a:t>
            </a:r>
            <a:r>
              <a:rPr lang="de-DE" dirty="0">
                <a:solidFill>
                  <a:schemeClr val="accent1">
                    <a:lumMod val="75000"/>
                  </a:schemeClr>
                </a:solidFill>
              </a:rPr>
              <a:t>, in Ruhestand getreten ist und die junge Nachfolgerin sich noch in der </a:t>
            </a:r>
            <a:r>
              <a:rPr lang="de-DE" dirty="0" smtClean="0">
                <a:solidFill>
                  <a:schemeClr val="accent1">
                    <a:lumMod val="75000"/>
                  </a:schemeClr>
                </a:solidFill>
              </a:rPr>
              <a:t>Eingewöhnungs-phase </a:t>
            </a:r>
            <a:r>
              <a:rPr lang="de-DE" dirty="0">
                <a:solidFill>
                  <a:schemeClr val="accent1">
                    <a:lumMod val="75000"/>
                  </a:schemeClr>
                </a:solidFill>
              </a:rPr>
              <a:t>befindet</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3532739134"/>
      </p:ext>
    </p:extLst>
  </p:cSld>
  <p:clrMapOvr>
    <a:masterClrMapping/>
  </p:clrMapOvr>
  <p:transition spd="slow" advClick="0" advTm="7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4524316"/>
          </a:xfrm>
          <a:prstGeom prst="rect">
            <a:avLst/>
          </a:prstGeom>
        </p:spPr>
        <p:txBody>
          <a:bodyPr wrap="square">
            <a:spAutoFit/>
          </a:bodyPr>
          <a:lstStyle/>
          <a:p>
            <a:pPr algn="just"/>
            <a:r>
              <a:rPr lang="de-DE" dirty="0">
                <a:solidFill>
                  <a:schemeClr val="accent1">
                    <a:lumMod val="75000"/>
                  </a:schemeClr>
                </a:solidFill>
              </a:rPr>
              <a:t>Die damit einher gehenden rechtlichen Verbindlichkeiten, bzw. Vor- und Nachteile, die sich daraus für uns für die Zukunft ergeben, müssen außerdem noch eingehender geprüft werden.</a:t>
            </a:r>
          </a:p>
          <a:p>
            <a:endParaRPr lang="de-DE" b="1" dirty="0">
              <a:solidFill>
                <a:schemeClr val="accent1">
                  <a:lumMod val="75000"/>
                </a:schemeClr>
              </a:solidFill>
            </a:endParaRPr>
          </a:p>
          <a:p>
            <a:r>
              <a:rPr lang="de-DE" b="1" dirty="0" err="1">
                <a:solidFill>
                  <a:schemeClr val="accent1">
                    <a:lumMod val="75000"/>
                  </a:schemeClr>
                </a:solidFill>
              </a:rPr>
              <a:t>Jröner</a:t>
            </a:r>
            <a:r>
              <a:rPr lang="de-DE" b="1" dirty="0">
                <a:solidFill>
                  <a:schemeClr val="accent1">
                    <a:lumMod val="75000"/>
                  </a:schemeClr>
                </a:solidFill>
              </a:rPr>
              <a:t> Jong </a:t>
            </a:r>
          </a:p>
          <a:p>
            <a:endParaRPr lang="de-DE" dirty="0">
              <a:solidFill>
                <a:schemeClr val="accent1">
                  <a:lumMod val="75000"/>
                </a:schemeClr>
              </a:solidFill>
            </a:endParaRPr>
          </a:p>
          <a:p>
            <a:pPr algn="just"/>
            <a:r>
              <a:rPr lang="de-DE" dirty="0">
                <a:solidFill>
                  <a:schemeClr val="accent1">
                    <a:lumMod val="75000"/>
                  </a:schemeClr>
                </a:solidFill>
              </a:rPr>
              <a:t>Anlässlich der 725- Jahr Feier und der Suche nach einem passenden Geschenk für die Stadt Düsseldorf haben wir uns für eine Aufwertung des Tritonen- Brunnen im Hofgarten (</a:t>
            </a:r>
            <a:r>
              <a:rPr lang="de-DE" dirty="0" err="1">
                <a:solidFill>
                  <a:schemeClr val="accent1">
                    <a:lumMod val="75000"/>
                  </a:schemeClr>
                </a:solidFill>
              </a:rPr>
              <a:t>Jröner</a:t>
            </a:r>
            <a:r>
              <a:rPr lang="de-DE" dirty="0">
                <a:solidFill>
                  <a:schemeClr val="accent1">
                    <a:lumMod val="75000"/>
                  </a:schemeClr>
                </a:solidFill>
              </a:rPr>
              <a:t> Jong), den wir als Patenschaft im Dezember 2012 übernommen haben, entschieden.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Das zweiteilige Geschenk, bestehend aus einer temporären Wasser- Licht- Show (Manga- Fontäne) zum Bürgerfest im September und  der anschließenden dauerhaften Installation (</a:t>
            </a:r>
            <a:r>
              <a:rPr lang="de-DE" dirty="0" err="1">
                <a:solidFill>
                  <a:schemeClr val="accent1">
                    <a:lumMod val="75000"/>
                  </a:schemeClr>
                </a:solidFill>
              </a:rPr>
              <a:t>WaterEgg</a:t>
            </a:r>
            <a:r>
              <a:rPr lang="de-DE" dirty="0">
                <a:solidFill>
                  <a:schemeClr val="accent1">
                    <a:lumMod val="75000"/>
                  </a:schemeClr>
                </a:solidFill>
              </a:rPr>
              <a:t>) hat uns jede Menge Mühe, Zeit und Geld gekostet, aber das Ergebnis und die abschließenden Zahlen können sich sehen lassen</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689423059"/>
      </p:ext>
    </p:extLst>
  </p:cSld>
  <p:clrMapOvr>
    <a:masterClrMapping/>
  </p:clrMapOvr>
  <p:transition spd="slow" advClick="0" advTm="700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3416320"/>
          </a:xfrm>
          <a:prstGeom prst="rect">
            <a:avLst/>
          </a:prstGeom>
        </p:spPr>
        <p:txBody>
          <a:bodyPr wrap="square">
            <a:spAutoFit/>
          </a:bodyPr>
          <a:lstStyle/>
          <a:p>
            <a:pPr algn="just"/>
            <a:r>
              <a:rPr lang="de-DE" dirty="0">
                <a:solidFill>
                  <a:schemeClr val="accent1">
                    <a:lumMod val="75000"/>
                  </a:schemeClr>
                </a:solidFill>
              </a:rPr>
              <a:t>Die künstlerische Neuinterpretation eines bestehenden Denkmals unter Mitwirkung zahlreicher Ämter und Personen schlägt eine Brücke zwischen örtlicher Tradition und internationaler Moderne. Wir haben damit  auch in der Öffentlichkeit eine besondere Art der Wahrnehmung erzielt.</a:t>
            </a:r>
          </a:p>
          <a:p>
            <a:pPr algn="just"/>
            <a:r>
              <a:rPr lang="de-DE" dirty="0">
                <a:solidFill>
                  <a:schemeClr val="accent1">
                    <a:lumMod val="75000"/>
                  </a:schemeClr>
                </a:solidFill>
              </a:rPr>
              <a:t> </a:t>
            </a:r>
          </a:p>
          <a:p>
            <a:pPr algn="just"/>
            <a:r>
              <a:rPr lang="de-DE" dirty="0">
                <a:solidFill>
                  <a:schemeClr val="accent1">
                    <a:lumMod val="75000"/>
                  </a:schemeClr>
                </a:solidFill>
              </a:rPr>
              <a:t>Es ist beabsichtigt, die Fontäne im April in den Abendstunden wieder anlaufen zu lassen, jedoch müssen noch verschiedene technische Details abgearbeitet und der vollständig verschmutzte Hofweiher gereinigt werden.</a:t>
            </a:r>
          </a:p>
          <a:p>
            <a:endParaRPr lang="de-DE" b="1" dirty="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436168336"/>
      </p:ext>
    </p:extLst>
  </p:cSld>
  <p:clrMapOvr>
    <a:masterClrMapping/>
  </p:clrMapOvr>
  <p:transition spd="slow" advClick="0" advTm="700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5078314"/>
          </a:xfrm>
          <a:prstGeom prst="rect">
            <a:avLst/>
          </a:prstGeom>
        </p:spPr>
        <p:txBody>
          <a:bodyPr wrap="square">
            <a:spAutoFit/>
          </a:bodyPr>
          <a:lstStyle/>
          <a:p>
            <a:r>
              <a:rPr lang="de-DE" b="1" dirty="0">
                <a:solidFill>
                  <a:schemeClr val="accent1">
                    <a:lumMod val="75000"/>
                  </a:schemeClr>
                </a:solidFill>
              </a:rPr>
              <a:t>Bestand</a:t>
            </a:r>
          </a:p>
          <a:p>
            <a:endParaRPr lang="de-DE" dirty="0">
              <a:solidFill>
                <a:schemeClr val="accent1">
                  <a:lumMod val="75000"/>
                </a:schemeClr>
              </a:solidFill>
            </a:endParaRPr>
          </a:p>
          <a:p>
            <a:pPr algn="just"/>
            <a:r>
              <a:rPr lang="de-DE" dirty="0">
                <a:solidFill>
                  <a:schemeClr val="accent1">
                    <a:lumMod val="75000"/>
                  </a:schemeClr>
                </a:solidFill>
              </a:rPr>
              <a:t>Das Amt für Immobilienmanagement hat uns mitgeteilt,  hinsichtlich der wieder zu errichtenden Louise </a:t>
            </a:r>
            <a:r>
              <a:rPr lang="de-DE" dirty="0" err="1">
                <a:solidFill>
                  <a:schemeClr val="accent1">
                    <a:lumMod val="75000"/>
                  </a:schemeClr>
                </a:solidFill>
              </a:rPr>
              <a:t>Dumont</a:t>
            </a:r>
            <a:r>
              <a:rPr lang="de-DE" dirty="0">
                <a:solidFill>
                  <a:schemeClr val="accent1">
                    <a:lumMod val="75000"/>
                  </a:schemeClr>
                </a:solidFill>
              </a:rPr>
              <a:t> Plastik erst nach Beendigung der Baumaßnahmen an der Wehrhahnlinie  aktiv zu </a:t>
            </a:r>
            <a:r>
              <a:rPr lang="de-DE" dirty="0" smtClean="0">
                <a:solidFill>
                  <a:schemeClr val="accent1">
                    <a:lumMod val="75000"/>
                  </a:schemeClr>
                </a:solidFill>
              </a:rPr>
              <a:t>werden. Sollten </a:t>
            </a:r>
            <a:r>
              <a:rPr lang="de-DE" dirty="0">
                <a:solidFill>
                  <a:schemeClr val="accent1">
                    <a:lumMod val="75000"/>
                  </a:schemeClr>
                </a:solidFill>
              </a:rPr>
              <a:t>wir eine frühere Wiederbeschaffung wünschen, müssten wir dies aus eigenen Mitteln finanzieren.</a:t>
            </a:r>
          </a:p>
          <a:p>
            <a:pPr algn="just"/>
            <a:r>
              <a:rPr lang="de-DE" dirty="0">
                <a:solidFill>
                  <a:schemeClr val="accent1">
                    <a:lumMod val="75000"/>
                  </a:schemeClr>
                </a:solidFill>
              </a:rPr>
              <a:t> </a:t>
            </a:r>
          </a:p>
          <a:p>
            <a:pPr algn="just"/>
            <a:r>
              <a:rPr lang="de-DE" dirty="0">
                <a:solidFill>
                  <a:schemeClr val="accent1">
                    <a:lumMod val="75000"/>
                  </a:schemeClr>
                </a:solidFill>
              </a:rPr>
              <a:t>Der Heimatbrunnen an der Maxkirche wurde aufwändig saniert und soll nach Auskunft der Stadt im Frühjahr wieder funktionsfähig sein.</a:t>
            </a:r>
          </a:p>
          <a:p>
            <a:pPr algn="just"/>
            <a:r>
              <a:rPr lang="de-DE" dirty="0">
                <a:solidFill>
                  <a:schemeClr val="accent1">
                    <a:lumMod val="75000"/>
                  </a:schemeClr>
                </a:solidFill>
              </a:rPr>
              <a:t> </a:t>
            </a:r>
          </a:p>
          <a:p>
            <a:pPr algn="just"/>
            <a:r>
              <a:rPr lang="de-DE" dirty="0">
                <a:solidFill>
                  <a:schemeClr val="accent1">
                    <a:lumMod val="75000"/>
                  </a:schemeClr>
                </a:solidFill>
              </a:rPr>
              <a:t>Der Arm des Fischerjungen am Stiftsplatz ist ebenfalls wieder repariert, bzw. angebracht. </a:t>
            </a:r>
          </a:p>
          <a:p>
            <a:pPr algn="just"/>
            <a:r>
              <a:rPr lang="de-DE" dirty="0">
                <a:solidFill>
                  <a:schemeClr val="accent1">
                    <a:lumMod val="75000"/>
                  </a:schemeClr>
                </a:solidFill>
              </a:rPr>
              <a:t> </a:t>
            </a:r>
          </a:p>
          <a:p>
            <a:pPr algn="just"/>
            <a:r>
              <a:rPr lang="de-DE" dirty="0">
                <a:solidFill>
                  <a:schemeClr val="accent1">
                    <a:lumMod val="75000"/>
                  </a:schemeClr>
                </a:solidFill>
              </a:rPr>
              <a:t>Die Martinssäule vor der Andreaskirche ist nach wie vor eingelagert, soll aber nach Fertigstellung der </a:t>
            </a:r>
            <a:r>
              <a:rPr lang="de-DE" dirty="0" err="1">
                <a:solidFill>
                  <a:schemeClr val="accent1">
                    <a:lumMod val="75000"/>
                  </a:schemeClr>
                </a:solidFill>
              </a:rPr>
              <a:t>Bodenverlegearbeiten</a:t>
            </a:r>
            <a:r>
              <a:rPr lang="de-DE" dirty="0">
                <a:solidFill>
                  <a:schemeClr val="accent1">
                    <a:lumMod val="75000"/>
                  </a:schemeClr>
                </a:solidFill>
              </a:rPr>
              <a:t> wieder an leicht veränderter Position aufgestellt werden</a:t>
            </a:r>
            <a:r>
              <a:rPr lang="de-DE" dirty="0" smtClean="0">
                <a:solidFill>
                  <a:schemeClr val="accent1">
                    <a:lumMod val="75000"/>
                  </a:schemeClr>
                </a:solidFill>
              </a:rPr>
              <a:t>.</a:t>
            </a:r>
            <a:endParaRPr lang="de-DE" b="1" dirty="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1686099179"/>
      </p:ext>
    </p:extLst>
  </p:cSld>
  <p:clrMapOvr>
    <a:masterClrMapping/>
  </p:clrMapOvr>
  <p:transition spd="slow" advClick="0" advTm="700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6"/>
            <a:ext cx="6984776" cy="4524316"/>
          </a:xfrm>
          <a:prstGeom prst="rect">
            <a:avLst/>
          </a:prstGeom>
        </p:spPr>
        <p:txBody>
          <a:bodyPr wrap="square">
            <a:spAutoFit/>
          </a:bodyPr>
          <a:lstStyle/>
          <a:p>
            <a:pPr algn="just"/>
            <a:r>
              <a:rPr lang="de-DE" dirty="0" smtClean="0">
                <a:solidFill>
                  <a:schemeClr val="accent1">
                    <a:lumMod val="75000"/>
                  </a:schemeClr>
                </a:solidFill>
              </a:rPr>
              <a:t>Am </a:t>
            </a:r>
            <a:r>
              <a:rPr lang="de-DE" dirty="0">
                <a:solidFill>
                  <a:schemeClr val="accent1">
                    <a:lumMod val="75000"/>
                  </a:schemeClr>
                </a:solidFill>
              </a:rPr>
              <a:t>30.05.14 werden wir zum Jubiläumsfest des Japanischen Clubs und der Japanischen Gesellschaft die Übersetzungstafel der Louis- </a:t>
            </a:r>
            <a:r>
              <a:rPr lang="de-DE" dirty="0" err="1">
                <a:solidFill>
                  <a:schemeClr val="accent1">
                    <a:lumMod val="75000"/>
                  </a:schemeClr>
                </a:solidFill>
              </a:rPr>
              <a:t>Kniffler</a:t>
            </a:r>
            <a:r>
              <a:rPr lang="de-DE" dirty="0">
                <a:solidFill>
                  <a:schemeClr val="accent1">
                    <a:lumMod val="75000"/>
                  </a:schemeClr>
                </a:solidFill>
              </a:rPr>
              <a:t>- Platte im </a:t>
            </a:r>
            <a:r>
              <a:rPr lang="de-DE" dirty="0" err="1">
                <a:solidFill>
                  <a:schemeClr val="accent1">
                    <a:lumMod val="75000"/>
                  </a:schemeClr>
                </a:solidFill>
              </a:rPr>
              <a:t>Nikko</a:t>
            </a:r>
            <a:r>
              <a:rPr lang="de-DE" dirty="0" smtClean="0">
                <a:solidFill>
                  <a:schemeClr val="accent1">
                    <a:lumMod val="75000"/>
                  </a:schemeClr>
                </a:solidFill>
              </a:rPr>
              <a:t>-Center </a:t>
            </a:r>
            <a:r>
              <a:rPr lang="de-DE" dirty="0">
                <a:solidFill>
                  <a:schemeClr val="accent1">
                    <a:lumMod val="75000"/>
                  </a:schemeClr>
                </a:solidFill>
              </a:rPr>
              <a:t>überreichen. Damit schließt sich ein 36</a:t>
            </a:r>
            <a:r>
              <a:rPr lang="de-DE" dirty="0" smtClean="0">
                <a:solidFill>
                  <a:schemeClr val="accent1">
                    <a:lumMod val="75000"/>
                  </a:schemeClr>
                </a:solidFill>
              </a:rPr>
              <a:t>-jähriger </a:t>
            </a:r>
            <a:r>
              <a:rPr lang="de-DE" dirty="0">
                <a:solidFill>
                  <a:schemeClr val="accent1">
                    <a:lumMod val="75000"/>
                  </a:schemeClr>
                </a:solidFill>
              </a:rPr>
              <a:t>offener Posten,  das Gedenken wird endlich komplettiert und </a:t>
            </a:r>
            <a:r>
              <a:rPr lang="de-DE" dirty="0" smtClean="0">
                <a:solidFill>
                  <a:schemeClr val="accent1">
                    <a:lumMod val="75000"/>
                  </a:schemeClr>
                </a:solidFill>
              </a:rPr>
              <a:t>die </a:t>
            </a:r>
            <a:r>
              <a:rPr lang="de-DE" dirty="0" err="1" smtClean="0">
                <a:solidFill>
                  <a:schemeClr val="accent1">
                    <a:lumMod val="75000"/>
                  </a:schemeClr>
                </a:solidFill>
              </a:rPr>
              <a:t>Ver</a:t>
            </a:r>
            <a:r>
              <a:rPr lang="de-DE" dirty="0" smtClean="0">
                <a:solidFill>
                  <a:schemeClr val="accent1">
                    <a:lumMod val="75000"/>
                  </a:schemeClr>
                </a:solidFill>
              </a:rPr>
              <a:t>-bindung </a:t>
            </a:r>
            <a:r>
              <a:rPr lang="de-DE" dirty="0">
                <a:solidFill>
                  <a:schemeClr val="accent1">
                    <a:lumMod val="75000"/>
                  </a:schemeClr>
                </a:solidFill>
              </a:rPr>
              <a:t>zur japanischen Gemeinde gestärkt.</a:t>
            </a:r>
          </a:p>
          <a:p>
            <a:pPr algn="just"/>
            <a:r>
              <a:rPr lang="de-DE" dirty="0">
                <a:solidFill>
                  <a:schemeClr val="accent1">
                    <a:lumMod val="75000"/>
                  </a:schemeClr>
                </a:solidFill>
              </a:rPr>
              <a:t> </a:t>
            </a:r>
          </a:p>
          <a:p>
            <a:pPr algn="just"/>
            <a:r>
              <a:rPr lang="de-DE" dirty="0">
                <a:solidFill>
                  <a:schemeClr val="accent1">
                    <a:lumMod val="75000"/>
                  </a:schemeClr>
                </a:solidFill>
              </a:rPr>
              <a:t>Der Stadtbildpfleger bittet alle Tische mit Patenschaften, beim Dreckweg- Tag  </a:t>
            </a:r>
            <a:r>
              <a:rPr lang="de-DE" dirty="0" smtClean="0">
                <a:solidFill>
                  <a:schemeClr val="accent1">
                    <a:lumMod val="75000"/>
                  </a:schemeClr>
                </a:solidFill>
              </a:rPr>
              <a:t>die </a:t>
            </a:r>
            <a:r>
              <a:rPr lang="de-DE" dirty="0">
                <a:solidFill>
                  <a:schemeClr val="accent1">
                    <a:lumMod val="75000"/>
                  </a:schemeClr>
                </a:solidFill>
              </a:rPr>
              <a:t>Denkmäler zu reinigen und zu überprüfen, inwieweit diese noch instand zu setzen sind. Dies wäre sehr hilfreich, um bei einem avisierten Termin bei der Stadt darüber zu sprechen</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b="1" dirty="0">
                <a:solidFill>
                  <a:schemeClr val="accent1">
                    <a:lumMod val="75000"/>
                  </a:schemeClr>
                </a:solidFill>
              </a:rPr>
              <a:t>Neue Patenschaften</a:t>
            </a:r>
          </a:p>
          <a:p>
            <a:pPr algn="just"/>
            <a:endParaRPr lang="de-DE" dirty="0">
              <a:solidFill>
                <a:schemeClr val="accent1">
                  <a:lumMod val="75000"/>
                </a:schemeClr>
              </a:solidFill>
            </a:endParaRPr>
          </a:p>
          <a:p>
            <a:pPr algn="just"/>
            <a:r>
              <a:rPr lang="de-DE" dirty="0">
                <a:solidFill>
                  <a:schemeClr val="accent1">
                    <a:lumMod val="75000"/>
                  </a:schemeClr>
                </a:solidFill>
              </a:rPr>
              <a:t>Im neuen Jahr ist beabsichtigt, weitere Patenschaften zu übernehmen.</a:t>
            </a:r>
          </a:p>
          <a:p>
            <a:endParaRPr lang="de-DE" dirty="0">
              <a:solidFill>
                <a:schemeClr val="accent1">
                  <a:lumMod val="75000"/>
                </a:schemeClr>
              </a:solidFill>
            </a:endParaRPr>
          </a:p>
          <a:p>
            <a:endParaRPr lang="de-DE" dirty="0" smtClean="0">
              <a:solidFill>
                <a:schemeClr val="accent1">
                  <a:lumMod val="75000"/>
                </a:schemeClr>
              </a:solidFill>
            </a:endParaRPr>
          </a:p>
        </p:txBody>
      </p:sp>
    </p:spTree>
    <p:extLst>
      <p:ext uri="{BB962C8B-B14F-4D97-AF65-F5344CB8AC3E}">
        <p14:creationId xmlns:p14="http://schemas.microsoft.com/office/powerpoint/2010/main" val="3649845503"/>
      </p:ext>
    </p:extLst>
  </p:cSld>
  <p:clrMapOvr>
    <a:masterClrMapping/>
  </p:clrMapOvr>
  <p:transition spd="slow" advClick="0" advTm="700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pPr algn="just"/>
            <a:r>
              <a:rPr lang="de-DE" dirty="0" smtClean="0">
                <a:solidFill>
                  <a:schemeClr val="accent1">
                    <a:lumMod val="75000"/>
                  </a:schemeClr>
                </a:solidFill>
              </a:rPr>
              <a:t>Zu </a:t>
            </a:r>
            <a:r>
              <a:rPr lang="de-DE" dirty="0">
                <a:solidFill>
                  <a:schemeClr val="accent1">
                    <a:lumMod val="75000"/>
                  </a:schemeClr>
                </a:solidFill>
              </a:rPr>
              <a:t>erwähnen sind die Tischgemeinschaft </a:t>
            </a:r>
            <a:r>
              <a:rPr lang="de-DE" dirty="0" err="1">
                <a:solidFill>
                  <a:schemeClr val="accent1">
                    <a:lumMod val="75000"/>
                  </a:schemeClr>
                </a:solidFill>
              </a:rPr>
              <a:t>Lückeflecker</a:t>
            </a:r>
            <a:r>
              <a:rPr lang="de-DE" dirty="0">
                <a:solidFill>
                  <a:schemeClr val="accent1">
                    <a:lumMod val="75000"/>
                  </a:schemeClr>
                </a:solidFill>
              </a:rPr>
              <a:t> und Ralf Klein, die die von uns bereits gestifteten Gedenktafeln der Rheinquerung am </a:t>
            </a:r>
            <a:r>
              <a:rPr lang="de-DE" dirty="0" err="1">
                <a:solidFill>
                  <a:schemeClr val="accent1">
                    <a:lumMod val="75000"/>
                  </a:schemeClr>
                </a:solidFill>
              </a:rPr>
              <a:t>Carschhaus</a:t>
            </a:r>
            <a:r>
              <a:rPr lang="de-DE" dirty="0">
                <a:solidFill>
                  <a:schemeClr val="accent1">
                    <a:lumMod val="75000"/>
                  </a:schemeClr>
                </a:solidFill>
              </a:rPr>
              <a:t> und in Neuss als Paten übernehmen möchten</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Zusammen mit der TG ‚</a:t>
            </a:r>
            <a:r>
              <a:rPr lang="de-DE" dirty="0" err="1">
                <a:solidFill>
                  <a:schemeClr val="accent1">
                    <a:lumMod val="75000"/>
                  </a:schemeClr>
                </a:solidFill>
              </a:rPr>
              <a:t>FlimmFlämmchen</a:t>
            </a:r>
            <a:r>
              <a:rPr lang="de-DE" dirty="0">
                <a:solidFill>
                  <a:schemeClr val="accent1">
                    <a:lumMod val="75000"/>
                  </a:schemeClr>
                </a:solidFill>
              </a:rPr>
              <a:t>‘ unter Gerd- Joachim Töpfer werden wir die Übernahme der Patenschaft  des Stadtzeichens, einer Plastik von Karl- Ludwig Schmalz an der Oberkasseler Brücke, in Angriff nehmen. </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Ebenso begleiten wir die TG </a:t>
            </a:r>
            <a:r>
              <a:rPr lang="de-DE" dirty="0" err="1">
                <a:solidFill>
                  <a:schemeClr val="accent1">
                    <a:lumMod val="75000"/>
                  </a:schemeClr>
                </a:solidFill>
              </a:rPr>
              <a:t>Rhingkadette</a:t>
            </a:r>
            <a:r>
              <a:rPr lang="de-DE" dirty="0">
                <a:solidFill>
                  <a:schemeClr val="accent1">
                    <a:lumMod val="75000"/>
                  </a:schemeClr>
                </a:solidFill>
              </a:rPr>
              <a:t> bei ihrem Wunsch, für ihre Namensgeber ein würdiges Gedenken am Rheinufer zu finden.</a:t>
            </a:r>
          </a:p>
          <a:p>
            <a:pPr algn="just"/>
            <a:r>
              <a:rPr lang="de-DE" dirty="0">
                <a:solidFill>
                  <a:schemeClr val="accent1">
                    <a:lumMod val="75000"/>
                  </a:schemeClr>
                </a:solidFill>
              </a:rPr>
              <a:t> </a:t>
            </a:r>
          </a:p>
          <a:p>
            <a:pPr algn="just"/>
            <a:r>
              <a:rPr lang="de-DE" dirty="0">
                <a:solidFill>
                  <a:schemeClr val="accent1">
                    <a:lumMod val="75000"/>
                  </a:schemeClr>
                </a:solidFill>
              </a:rPr>
              <a:t>Wir werden auch die jungen Heimatfreunde der TG ‚Tafelrunde‘ bei ihrem Bestreben zur Realisierung des Toni </a:t>
            </a:r>
            <a:r>
              <a:rPr lang="de-DE" dirty="0" err="1">
                <a:solidFill>
                  <a:schemeClr val="accent1">
                    <a:lumMod val="75000"/>
                  </a:schemeClr>
                </a:solidFill>
              </a:rPr>
              <a:t>Turek</a:t>
            </a:r>
            <a:r>
              <a:rPr lang="de-DE" dirty="0">
                <a:solidFill>
                  <a:schemeClr val="accent1">
                    <a:lumMod val="75000"/>
                  </a:schemeClr>
                </a:solidFill>
              </a:rPr>
              <a:t> Denkmals und zur Übernahme der Patenschaft  unterstützen</a:t>
            </a:r>
            <a:r>
              <a:rPr lang="de-DE" dirty="0" smtClean="0">
                <a:solidFill>
                  <a:schemeClr val="accent1">
                    <a:lumMod val="75000"/>
                  </a:schemeClr>
                </a:solidFill>
              </a:rPr>
              <a:t>.</a:t>
            </a:r>
          </a:p>
          <a:p>
            <a:endParaRPr lang="de-DE" dirty="0">
              <a:solidFill>
                <a:schemeClr val="accent1">
                  <a:lumMod val="75000"/>
                </a:schemeClr>
              </a:solidFill>
            </a:endParaRPr>
          </a:p>
          <a:p>
            <a:endParaRPr lang="de-DE" dirty="0" smtClean="0">
              <a:solidFill>
                <a:schemeClr val="accent1">
                  <a:lumMod val="75000"/>
                </a:schemeClr>
              </a:solidFill>
            </a:endParaRPr>
          </a:p>
        </p:txBody>
      </p:sp>
    </p:spTree>
    <p:extLst>
      <p:ext uri="{BB962C8B-B14F-4D97-AF65-F5344CB8AC3E}">
        <p14:creationId xmlns:p14="http://schemas.microsoft.com/office/powerpoint/2010/main" val="3685253128"/>
      </p:ext>
    </p:extLst>
  </p:cSld>
  <p:clrMapOvr>
    <a:masterClrMapping/>
  </p:clrMapOvr>
  <p:transition spd="slow" advClick="0" advTm="7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4" y="1052736"/>
            <a:ext cx="7416824" cy="5078314"/>
          </a:xfrm>
          <a:prstGeom prst="rect">
            <a:avLst/>
          </a:prstGeom>
        </p:spPr>
        <p:txBody>
          <a:bodyPr wrap="square">
            <a:spAutoFit/>
          </a:bodyPr>
          <a:lstStyle/>
          <a:p>
            <a:r>
              <a:rPr lang="de-DE" b="1" dirty="0" smtClean="0">
                <a:solidFill>
                  <a:schemeClr val="accent1">
                    <a:lumMod val="75000"/>
                  </a:schemeClr>
                </a:solidFill>
              </a:rPr>
              <a:t>1. Mitgliederentwicklung und Altersstruktur:</a:t>
            </a:r>
            <a:endParaRPr lang="de-DE" b="1" dirty="0">
              <a:solidFill>
                <a:schemeClr val="accent1">
                  <a:lumMod val="75000"/>
                </a:schemeClr>
              </a:solidFill>
            </a:endParaRPr>
          </a:p>
          <a:p>
            <a:endParaRPr lang="de-DE" dirty="0" smtClean="0">
              <a:solidFill>
                <a:schemeClr val="accent1">
                  <a:lumMod val="75000"/>
                </a:schemeClr>
              </a:solidFill>
            </a:endParaRPr>
          </a:p>
          <a:p>
            <a:r>
              <a:rPr lang="de-DE" dirty="0" smtClean="0">
                <a:solidFill>
                  <a:schemeClr val="accent1">
                    <a:lumMod val="75000"/>
                  </a:schemeClr>
                </a:solidFill>
              </a:rPr>
              <a:t>Erloschene Mitgliedschaften 2013:</a:t>
            </a:r>
          </a:p>
          <a:p>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127 Mitgliedschaften </a:t>
            </a:r>
            <a:r>
              <a:rPr lang="de-DE" dirty="0">
                <a:solidFill>
                  <a:schemeClr val="accent1">
                    <a:lumMod val="75000"/>
                  </a:schemeClr>
                </a:solidFill>
              </a:rPr>
              <a:t>erloschen </a:t>
            </a:r>
          </a:p>
          <a:p>
            <a:pPr marL="723900" indent="241300" algn="just">
              <a:buFont typeface="Arial"/>
              <a:buChar char="•"/>
            </a:pPr>
            <a:r>
              <a:rPr lang="de-DE" dirty="0" smtClean="0">
                <a:solidFill>
                  <a:schemeClr val="accent1">
                    <a:lumMod val="75000"/>
                  </a:schemeClr>
                </a:solidFill>
              </a:rPr>
              <a:t>40 </a:t>
            </a:r>
            <a:r>
              <a:rPr lang="de-DE" dirty="0">
                <a:solidFill>
                  <a:schemeClr val="accent1">
                    <a:lumMod val="75000"/>
                  </a:schemeClr>
                </a:solidFill>
              </a:rPr>
              <a:t>verstorbene </a:t>
            </a:r>
            <a:r>
              <a:rPr lang="de-DE" dirty="0" smtClean="0">
                <a:solidFill>
                  <a:schemeClr val="accent1">
                    <a:lumMod val="75000"/>
                  </a:schemeClr>
                </a:solidFill>
              </a:rPr>
              <a:t>Heimatfreunde</a:t>
            </a:r>
            <a:endParaRPr lang="de-DE" dirty="0">
              <a:solidFill>
                <a:schemeClr val="accent1">
                  <a:lumMod val="75000"/>
                </a:schemeClr>
              </a:solidFill>
            </a:endParaRPr>
          </a:p>
          <a:p>
            <a:pPr marL="723900" indent="241300" algn="just">
              <a:buFont typeface="Arial"/>
              <a:buChar char="•"/>
            </a:pPr>
            <a:r>
              <a:rPr lang="de-DE" dirty="0" smtClean="0">
                <a:solidFill>
                  <a:schemeClr val="accent1">
                    <a:lumMod val="75000"/>
                  </a:schemeClr>
                </a:solidFill>
              </a:rPr>
              <a:t>58 </a:t>
            </a:r>
            <a:r>
              <a:rPr lang="de-DE" dirty="0">
                <a:solidFill>
                  <a:schemeClr val="accent1">
                    <a:lumMod val="75000"/>
                  </a:schemeClr>
                </a:solidFill>
              </a:rPr>
              <a:t>Mitglieder freiwillig ausgetreten </a:t>
            </a:r>
            <a:endParaRPr lang="de-DE" dirty="0" smtClean="0">
              <a:solidFill>
                <a:schemeClr val="accent1">
                  <a:lumMod val="75000"/>
                </a:schemeClr>
              </a:solidFill>
            </a:endParaRPr>
          </a:p>
          <a:p>
            <a:pPr marL="723900" indent="241300" algn="just">
              <a:buFont typeface="Arial"/>
              <a:buChar char="•"/>
            </a:pPr>
            <a:r>
              <a:rPr lang="de-DE" dirty="0" smtClean="0">
                <a:solidFill>
                  <a:schemeClr val="accent1">
                    <a:lumMod val="75000"/>
                  </a:schemeClr>
                </a:solidFill>
              </a:rPr>
              <a:t>29 Mitglieder gekündigt</a:t>
            </a:r>
            <a:endParaRPr lang="de-DE" dirty="0">
              <a:solidFill>
                <a:schemeClr val="accent1">
                  <a:lumMod val="75000"/>
                </a:schemeClr>
              </a:solidFill>
            </a:endParaRPr>
          </a:p>
          <a:p>
            <a:pPr algn="just"/>
            <a:endParaRPr lang="de-DE" dirty="0" smtClean="0">
              <a:solidFill>
                <a:schemeClr val="accent1">
                  <a:lumMod val="75000"/>
                </a:schemeClr>
              </a:solidFill>
            </a:endParaRPr>
          </a:p>
          <a:p>
            <a:pPr algn="just"/>
            <a:r>
              <a:rPr lang="de-DE" dirty="0" smtClean="0">
                <a:solidFill>
                  <a:schemeClr val="accent1">
                    <a:lumMod val="75000"/>
                  </a:schemeClr>
                </a:solidFill>
              </a:rPr>
              <a:t>Keine signifikanten Unterschiede zu den Jahren 2010 bis 2012.</a:t>
            </a:r>
            <a:endParaRPr lang="de-DE" dirty="0">
              <a:solidFill>
                <a:schemeClr val="accent1">
                  <a:lumMod val="75000"/>
                </a:schemeClr>
              </a:solidFill>
            </a:endParaRPr>
          </a:p>
          <a:p>
            <a:pPr algn="just"/>
            <a:endParaRPr lang="de-DE" dirty="0">
              <a:solidFill>
                <a:schemeClr val="accent1">
                  <a:lumMod val="75000"/>
                </a:schemeClr>
              </a:solidFill>
            </a:endParaRPr>
          </a:p>
          <a:p>
            <a:pPr marL="285750" indent="-285750" algn="just">
              <a:buFont typeface="Arial"/>
              <a:buChar char="•"/>
            </a:pPr>
            <a:r>
              <a:rPr lang="de-DE" dirty="0">
                <a:solidFill>
                  <a:schemeClr val="accent1">
                    <a:lumMod val="75000"/>
                  </a:schemeClr>
                </a:solidFill>
              </a:rPr>
              <a:t> </a:t>
            </a:r>
            <a:r>
              <a:rPr lang="de-DE" dirty="0" smtClean="0">
                <a:solidFill>
                  <a:schemeClr val="accent1">
                    <a:lumMod val="75000"/>
                  </a:schemeClr>
                </a:solidFill>
              </a:rPr>
              <a:t>133 </a:t>
            </a:r>
            <a:r>
              <a:rPr lang="de-DE" dirty="0">
                <a:solidFill>
                  <a:schemeClr val="accent1">
                    <a:lumMod val="75000"/>
                  </a:schemeClr>
                </a:solidFill>
              </a:rPr>
              <a:t>Neumitglieder in </a:t>
            </a:r>
            <a:r>
              <a:rPr lang="de-DE" dirty="0" smtClean="0">
                <a:solidFill>
                  <a:schemeClr val="accent1">
                    <a:lumMod val="75000"/>
                  </a:schemeClr>
                </a:solidFill>
              </a:rPr>
              <a:t>2013</a:t>
            </a:r>
          </a:p>
          <a:p>
            <a:pPr marL="723900" lvl="2" indent="241300" algn="just">
              <a:buFont typeface="Arial"/>
              <a:buChar char="•"/>
            </a:pPr>
            <a:r>
              <a:rPr lang="de-DE" dirty="0" smtClean="0">
                <a:solidFill>
                  <a:schemeClr val="accent1">
                    <a:lumMod val="75000"/>
                  </a:schemeClr>
                </a:solidFill>
              </a:rPr>
              <a:t>5 </a:t>
            </a:r>
            <a:r>
              <a:rPr lang="de-DE" dirty="0">
                <a:solidFill>
                  <a:schemeClr val="accent1">
                    <a:lumMod val="75000"/>
                  </a:schemeClr>
                </a:solidFill>
              </a:rPr>
              <a:t>Mitglieder im Alter von 19-26 Jahre</a:t>
            </a:r>
          </a:p>
          <a:p>
            <a:pPr marL="723900" indent="241300" algn="just">
              <a:buFont typeface="Arial"/>
              <a:buChar char="•"/>
            </a:pPr>
            <a:r>
              <a:rPr lang="de-DE" dirty="0" smtClean="0">
                <a:solidFill>
                  <a:schemeClr val="accent1">
                    <a:lumMod val="75000"/>
                  </a:schemeClr>
                </a:solidFill>
              </a:rPr>
              <a:t>49 Mitglieder </a:t>
            </a:r>
            <a:r>
              <a:rPr lang="de-DE" dirty="0">
                <a:solidFill>
                  <a:schemeClr val="accent1">
                    <a:lumMod val="75000"/>
                  </a:schemeClr>
                </a:solidFill>
              </a:rPr>
              <a:t>im Alter 27-40 Jahre</a:t>
            </a:r>
          </a:p>
          <a:p>
            <a:pPr marL="723900" indent="241300" algn="just">
              <a:buFont typeface="Arial"/>
              <a:buChar char="•"/>
            </a:pPr>
            <a:r>
              <a:rPr lang="de-DE" dirty="0" smtClean="0">
                <a:solidFill>
                  <a:schemeClr val="accent1">
                    <a:lumMod val="75000"/>
                  </a:schemeClr>
                </a:solidFill>
              </a:rPr>
              <a:t>85 </a:t>
            </a:r>
            <a:r>
              <a:rPr lang="de-DE" dirty="0">
                <a:solidFill>
                  <a:schemeClr val="accent1">
                    <a:lumMod val="75000"/>
                  </a:schemeClr>
                </a:solidFill>
              </a:rPr>
              <a:t>Mitglieder im Alter 41-60 </a:t>
            </a:r>
            <a:r>
              <a:rPr lang="de-DE" dirty="0" smtClean="0">
                <a:solidFill>
                  <a:schemeClr val="accent1">
                    <a:lumMod val="75000"/>
                  </a:schemeClr>
                </a:solidFill>
              </a:rPr>
              <a:t>Jahre</a:t>
            </a:r>
          </a:p>
          <a:p>
            <a:pPr marL="723900" indent="241300" algn="just">
              <a:buFont typeface="Arial"/>
              <a:buChar char="•"/>
            </a:pPr>
            <a:r>
              <a:rPr lang="de-DE" dirty="0" smtClean="0">
                <a:solidFill>
                  <a:schemeClr val="accent1">
                    <a:lumMod val="75000"/>
                  </a:schemeClr>
                </a:solidFill>
              </a:rPr>
              <a:t>49 Mitglieder im Alter 60+</a:t>
            </a:r>
            <a:r>
              <a:rPr lang="de-DE" dirty="0">
                <a:solidFill>
                  <a:schemeClr val="accent1">
                    <a:lumMod val="75000"/>
                  </a:schemeClr>
                </a:solidFill>
              </a:rPr>
              <a:t> </a:t>
            </a:r>
            <a:endParaRPr lang="de-DE" dirty="0" smtClean="0">
              <a:solidFill>
                <a:schemeClr val="accent1">
                  <a:lumMod val="75000"/>
                </a:schemeClr>
              </a:solidFill>
            </a:endParaRPr>
          </a:p>
          <a:p>
            <a:pPr marL="723900" algn="just"/>
            <a:endParaRPr lang="de-DE" dirty="0">
              <a:solidFill>
                <a:schemeClr val="accent1">
                  <a:lumMod val="75000"/>
                </a:schemeClr>
              </a:solidFill>
            </a:endParaRPr>
          </a:p>
          <a:p>
            <a:pPr algn="just"/>
            <a:r>
              <a:rPr lang="de-DE" dirty="0" smtClean="0">
                <a:solidFill>
                  <a:schemeClr val="accent1">
                    <a:lumMod val="75000"/>
                  </a:schemeClr>
                </a:solidFill>
              </a:rPr>
              <a:t>Damit waren wir zum 31.12.2013 insgesamt 2536 Mitglieder.</a:t>
            </a:r>
            <a:endParaRPr lang="de-DE" dirty="0">
              <a:solidFill>
                <a:schemeClr val="accent1">
                  <a:lumMod val="75000"/>
                </a:schemeClr>
              </a:solidFill>
            </a:endParaRPr>
          </a:p>
        </p:txBody>
      </p:sp>
    </p:spTree>
    <p:extLst>
      <p:ext uri="{BB962C8B-B14F-4D97-AF65-F5344CB8AC3E}">
        <p14:creationId xmlns:p14="http://schemas.microsoft.com/office/powerpoint/2010/main" val="1544465315"/>
      </p:ext>
    </p:extLst>
  </p:cSld>
  <p:clrMapOvr>
    <a:masterClrMapping/>
  </p:clrMapOvr>
  <p:transition spd="slow" advClick="0" advTm="700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524316"/>
          </a:xfrm>
          <a:prstGeom prst="rect">
            <a:avLst/>
          </a:prstGeom>
        </p:spPr>
        <p:txBody>
          <a:bodyPr wrap="square">
            <a:spAutoFit/>
          </a:bodyPr>
          <a:lstStyle/>
          <a:p>
            <a:r>
              <a:rPr lang="de-DE" b="1" dirty="0">
                <a:solidFill>
                  <a:schemeClr val="accent1">
                    <a:lumMod val="75000"/>
                  </a:schemeClr>
                </a:solidFill>
              </a:rPr>
              <a:t>Zusammenfassung – Vorschau</a:t>
            </a:r>
          </a:p>
          <a:p>
            <a:r>
              <a:rPr lang="de-DE" dirty="0">
                <a:solidFill>
                  <a:schemeClr val="accent1">
                    <a:lumMod val="75000"/>
                  </a:schemeClr>
                </a:solidFill>
              </a:rPr>
              <a:t> </a:t>
            </a:r>
          </a:p>
          <a:p>
            <a:pPr algn="just"/>
            <a:r>
              <a:rPr lang="de-DE" dirty="0">
                <a:solidFill>
                  <a:schemeClr val="accent1">
                    <a:lumMod val="75000"/>
                  </a:schemeClr>
                </a:solidFill>
              </a:rPr>
              <a:t>Alles in allem geht im Bereich der Stadtbild- und Denkmalpflege ein sehr turbulentes Jahr zu Ende. Angefangen mit den beiden Umfragen zu den großen Stadtentwicklungsthemen, der Wasser- Lichtinstallationen anlässlich der Jubiläumsfeierlichkeiten am ‚</a:t>
            </a:r>
            <a:r>
              <a:rPr lang="de-DE" dirty="0" err="1">
                <a:solidFill>
                  <a:schemeClr val="accent1">
                    <a:lumMod val="75000"/>
                  </a:schemeClr>
                </a:solidFill>
              </a:rPr>
              <a:t>Jrönen</a:t>
            </a:r>
            <a:r>
              <a:rPr lang="de-DE" dirty="0">
                <a:solidFill>
                  <a:schemeClr val="accent1">
                    <a:lumMod val="75000"/>
                  </a:schemeClr>
                </a:solidFill>
              </a:rPr>
              <a:t> Jong‘, sowie der übrigen geschilderten Themen zur Denkmal- und zur Stadtbildpflege</a:t>
            </a:r>
            <a:r>
              <a:rPr lang="de-DE" dirty="0" smtClean="0">
                <a:solidFill>
                  <a:schemeClr val="accent1">
                    <a:lumMod val="75000"/>
                  </a:schemeClr>
                </a:solidFill>
              </a:rPr>
              <a:t>.</a:t>
            </a:r>
          </a:p>
          <a:p>
            <a:pPr algn="just"/>
            <a:endParaRPr lang="de-DE" dirty="0">
              <a:solidFill>
                <a:schemeClr val="accent1">
                  <a:lumMod val="75000"/>
                </a:schemeClr>
              </a:solidFill>
            </a:endParaRPr>
          </a:p>
          <a:p>
            <a:pPr algn="just"/>
            <a:r>
              <a:rPr lang="de-DE" dirty="0">
                <a:solidFill>
                  <a:schemeClr val="accent1">
                    <a:lumMod val="75000"/>
                  </a:schemeClr>
                </a:solidFill>
              </a:rPr>
              <a:t>Daneben wurden seitens des Stadtbildpflegers mehrere Duzend Termine  mit Verbänden, Interessengruppen und Ämtern geführt, um die Vorstellungen der Jonges zu vertreten. Dies geschah in Form von Einzel/Gruppen- Gesprächen oder in Vorträgen, wie z. B. bei IHK, BDA, AIV, oder Kulturkreis Düsseldorf.</a:t>
            </a:r>
          </a:p>
          <a:p>
            <a:pPr algn="just"/>
            <a:r>
              <a:rPr lang="de-DE" dirty="0">
                <a:solidFill>
                  <a:schemeClr val="accent1">
                    <a:lumMod val="75000"/>
                  </a:schemeClr>
                </a:solidFill>
              </a:rPr>
              <a:t> </a:t>
            </a:r>
          </a:p>
          <a:p>
            <a:endParaRPr lang="de-DE" dirty="0">
              <a:solidFill>
                <a:schemeClr val="accent1">
                  <a:lumMod val="75000"/>
                </a:schemeClr>
              </a:solidFill>
            </a:endParaRPr>
          </a:p>
          <a:p>
            <a:endParaRPr lang="de-DE" b="1" dirty="0" smtClean="0">
              <a:solidFill>
                <a:schemeClr val="accent1">
                  <a:lumMod val="75000"/>
                </a:schemeClr>
              </a:solidFill>
            </a:endParaRPr>
          </a:p>
        </p:txBody>
      </p:sp>
    </p:spTree>
    <p:extLst>
      <p:ext uri="{BB962C8B-B14F-4D97-AF65-F5344CB8AC3E}">
        <p14:creationId xmlns:p14="http://schemas.microsoft.com/office/powerpoint/2010/main" val="2275537394"/>
      </p:ext>
    </p:extLst>
  </p:cSld>
  <p:clrMapOvr>
    <a:masterClrMapping/>
  </p:clrMapOvr>
  <p:transition spd="slow" advClick="0" advTm="700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7" y="1052737"/>
            <a:ext cx="6984776" cy="4801315"/>
          </a:xfrm>
          <a:prstGeom prst="rect">
            <a:avLst/>
          </a:prstGeom>
        </p:spPr>
        <p:txBody>
          <a:bodyPr wrap="square">
            <a:spAutoFit/>
          </a:bodyPr>
          <a:lstStyle/>
          <a:p>
            <a:pPr algn="just"/>
            <a:r>
              <a:rPr lang="de-DE" dirty="0">
                <a:solidFill>
                  <a:schemeClr val="accent1">
                    <a:lumMod val="75000"/>
                  </a:schemeClr>
                </a:solidFill>
              </a:rPr>
              <a:t>Im kommenden Jahr steht noch der Beginn der Sanierung des Jonges- Hauses an, das wir durch Wert erhaltende Maßnahmen verschönern wollen. Dafür stehen Fördermittel und hoffentlich auch ausreichend Spenden zur Verfügung. In der aktuellen Tor- Ausgabe wird darauf näher eingegangen werden.</a:t>
            </a:r>
          </a:p>
          <a:p>
            <a:pPr algn="just"/>
            <a:r>
              <a:rPr lang="de-DE" dirty="0">
                <a:solidFill>
                  <a:schemeClr val="accent1">
                    <a:lumMod val="75000"/>
                  </a:schemeClr>
                </a:solidFill>
              </a:rPr>
              <a:t> </a:t>
            </a:r>
          </a:p>
          <a:p>
            <a:pPr algn="just"/>
            <a:r>
              <a:rPr lang="de-DE" dirty="0">
                <a:solidFill>
                  <a:schemeClr val="accent1">
                    <a:lumMod val="75000"/>
                  </a:schemeClr>
                </a:solidFill>
              </a:rPr>
              <a:t>Wir werden weiter wachsam die Stadtentwicklung begleiten und auch kommentieren. Die Einbindung aller Heimatfreunde ist uns sehr wichtig, und wir werden uns auch weiterhin frei machen von populistischen oder festgefügten Meinungen und diversen Pressekommentaren.</a:t>
            </a:r>
          </a:p>
          <a:p>
            <a:pPr algn="just"/>
            <a:endParaRPr lang="de-DE" dirty="0" smtClean="0">
              <a:solidFill>
                <a:schemeClr val="accent1">
                  <a:lumMod val="75000"/>
                </a:schemeClr>
              </a:solidFill>
            </a:endParaRPr>
          </a:p>
          <a:p>
            <a:pPr algn="just"/>
            <a:r>
              <a:rPr lang="de-DE" dirty="0" smtClean="0">
                <a:solidFill>
                  <a:schemeClr val="accent1">
                    <a:lumMod val="75000"/>
                  </a:schemeClr>
                </a:solidFill>
              </a:rPr>
              <a:t>Unser </a:t>
            </a:r>
            <a:r>
              <a:rPr lang="de-DE" dirty="0">
                <a:solidFill>
                  <a:schemeClr val="accent1">
                    <a:lumMod val="75000"/>
                  </a:schemeClr>
                </a:solidFill>
              </a:rPr>
              <a:t>Ziel muss es sein, eine authentische Meinungsbildung zu erzielen, fernab persönlicher Interessen, zum Wohle der Stadt Düsseldorfs.</a:t>
            </a:r>
          </a:p>
          <a:p>
            <a:pPr algn="just"/>
            <a:r>
              <a:rPr lang="de-DE" dirty="0">
                <a:solidFill>
                  <a:schemeClr val="accent1">
                    <a:lumMod val="75000"/>
                  </a:schemeClr>
                </a:solidFill>
              </a:rPr>
              <a:t> </a:t>
            </a:r>
          </a:p>
          <a:p>
            <a:pPr algn="just"/>
            <a:r>
              <a:rPr lang="de-DE" dirty="0">
                <a:solidFill>
                  <a:schemeClr val="accent1">
                    <a:lumMod val="75000"/>
                  </a:schemeClr>
                </a:solidFill>
              </a:rPr>
              <a:t>Der Stadtbildpfleger bedankt sich für die Unterstützung, den Zuspruch und die </a:t>
            </a:r>
            <a:r>
              <a:rPr lang="de-DE" dirty="0" smtClean="0">
                <a:solidFill>
                  <a:schemeClr val="accent1">
                    <a:lumMod val="75000"/>
                  </a:schemeClr>
                </a:solidFill>
              </a:rPr>
              <a:t>wohlgemeinte </a:t>
            </a:r>
            <a:r>
              <a:rPr lang="de-DE" dirty="0">
                <a:solidFill>
                  <a:schemeClr val="accent1">
                    <a:lumMod val="75000"/>
                  </a:schemeClr>
                </a:solidFill>
              </a:rPr>
              <a:t>Kritik bei allen Jonges.</a:t>
            </a:r>
          </a:p>
          <a:p>
            <a:endParaRPr lang="de-DE" b="1" dirty="0" smtClean="0">
              <a:solidFill>
                <a:schemeClr val="accent1">
                  <a:lumMod val="75000"/>
                </a:schemeClr>
              </a:solidFill>
            </a:endParaRPr>
          </a:p>
        </p:txBody>
      </p:sp>
    </p:spTree>
    <p:extLst>
      <p:ext uri="{BB962C8B-B14F-4D97-AF65-F5344CB8AC3E}">
        <p14:creationId xmlns:p14="http://schemas.microsoft.com/office/powerpoint/2010/main" val="3606857635"/>
      </p:ext>
    </p:extLst>
  </p:cSld>
  <p:clrMapOvr>
    <a:masterClrMapping/>
  </p:clrMapOvr>
  <p:transition spd="slow" advClick="0" advTm="700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99593" y="1124747"/>
            <a:ext cx="7416824" cy="4524316"/>
          </a:xfrm>
          <a:prstGeom prst="rect">
            <a:avLst/>
          </a:prstGeom>
        </p:spPr>
        <p:txBody>
          <a:bodyPr wrap="square">
            <a:spAutoFit/>
          </a:bodyPr>
          <a:lstStyle/>
          <a:p>
            <a:pPr lvl="0" algn="just"/>
            <a:r>
              <a:rPr lang="de-DE" b="1" dirty="0" smtClean="0">
                <a:solidFill>
                  <a:schemeClr val="accent1">
                    <a:lumMod val="75000"/>
                  </a:schemeClr>
                </a:solidFill>
              </a:rPr>
              <a:t>6. Kontakte </a:t>
            </a:r>
            <a:r>
              <a:rPr lang="de-DE" b="1" dirty="0">
                <a:solidFill>
                  <a:schemeClr val="accent1">
                    <a:lumMod val="75000"/>
                  </a:schemeClr>
                </a:solidFill>
              </a:rPr>
              <a:t>und Pflege von </a:t>
            </a:r>
            <a:r>
              <a:rPr lang="de-DE" b="1" dirty="0" smtClean="0">
                <a:solidFill>
                  <a:schemeClr val="accent1">
                    <a:lumMod val="75000"/>
                  </a:schemeClr>
                </a:solidFill>
              </a:rPr>
              <a:t>Freundschaften</a:t>
            </a:r>
            <a:endParaRPr lang="de-DE" dirty="0">
              <a:solidFill>
                <a:schemeClr val="accent1">
                  <a:lumMod val="75000"/>
                </a:schemeClr>
              </a:solidFill>
            </a:endParaRPr>
          </a:p>
          <a:p>
            <a:pPr algn="just"/>
            <a:r>
              <a:rPr lang="de-DE" dirty="0">
                <a:solidFill>
                  <a:schemeClr val="accent1">
                    <a:lumMod val="75000"/>
                  </a:schemeClr>
                </a:solidFill>
              </a:rPr>
              <a:t> </a:t>
            </a:r>
            <a:endParaRPr lang="de-DE" dirty="0" smtClean="0">
              <a:solidFill>
                <a:schemeClr val="accent1">
                  <a:lumMod val="75000"/>
                </a:schemeClr>
              </a:solidFill>
            </a:endParaRPr>
          </a:p>
          <a:p>
            <a:pPr algn="just"/>
            <a:endParaRPr lang="de-DE" dirty="0">
              <a:solidFill>
                <a:schemeClr val="accent1">
                  <a:lumMod val="75000"/>
                </a:schemeClr>
              </a:solidFill>
            </a:endParaRPr>
          </a:p>
          <a:p>
            <a:pPr marL="285750" lvl="0" indent="-285750" algn="just">
              <a:buFont typeface="Arial"/>
              <a:buChar char="•"/>
            </a:pPr>
            <a:r>
              <a:rPr lang="de-DE" dirty="0">
                <a:solidFill>
                  <a:schemeClr val="accent1">
                    <a:lumMod val="75000"/>
                  </a:schemeClr>
                </a:solidFill>
              </a:rPr>
              <a:t>Konsularischer Abend unter der Schirmherrschaft des Generalkonsuls </a:t>
            </a:r>
            <a:r>
              <a:rPr lang="de-DE" dirty="0" smtClean="0">
                <a:solidFill>
                  <a:schemeClr val="accent1">
                    <a:lumMod val="75000"/>
                  </a:schemeClr>
                </a:solidFill>
              </a:rPr>
              <a:t>von Frankreich</a:t>
            </a:r>
            <a:endParaRPr lang="de-DE" dirty="0">
              <a:solidFill>
                <a:schemeClr val="accent1">
                  <a:lumMod val="75000"/>
                </a:schemeClr>
              </a:solidFill>
            </a:endParaRPr>
          </a:p>
          <a:p>
            <a:pPr marL="285750" lvl="0" indent="-285750" algn="just">
              <a:buFont typeface="Arial"/>
              <a:buChar char="•"/>
            </a:pPr>
            <a:r>
              <a:rPr lang="de-DE" dirty="0">
                <a:solidFill>
                  <a:schemeClr val="accent1">
                    <a:lumMod val="75000"/>
                  </a:schemeClr>
                </a:solidFill>
              </a:rPr>
              <a:t>Schiffstour auf dem Rhein mit unseren Neusser Heimatfreunden</a:t>
            </a:r>
          </a:p>
          <a:p>
            <a:pPr marL="285750" lvl="0" indent="-285750" algn="just">
              <a:buFont typeface="Arial"/>
              <a:buChar char="•"/>
            </a:pPr>
            <a:r>
              <a:rPr lang="de-DE" dirty="0">
                <a:solidFill>
                  <a:schemeClr val="accent1">
                    <a:lumMod val="75000"/>
                  </a:schemeClr>
                </a:solidFill>
              </a:rPr>
              <a:t>Jonges-Vorstand beim Sommerbrauchtum: Größte Kirmes am Rhein und </a:t>
            </a:r>
            <a:r>
              <a:rPr lang="de-DE" dirty="0" smtClean="0">
                <a:solidFill>
                  <a:schemeClr val="accent1">
                    <a:lumMod val="75000"/>
                  </a:schemeClr>
                </a:solidFill>
              </a:rPr>
              <a:t>beim Neusser </a:t>
            </a:r>
            <a:r>
              <a:rPr lang="de-DE" dirty="0">
                <a:solidFill>
                  <a:schemeClr val="accent1">
                    <a:lumMod val="75000"/>
                  </a:schemeClr>
                </a:solidFill>
              </a:rPr>
              <a:t>Bürger-Schützen</a:t>
            </a:r>
            <a:r>
              <a:rPr lang="de-DE" dirty="0" smtClean="0">
                <a:solidFill>
                  <a:schemeClr val="accent1">
                    <a:lumMod val="75000"/>
                  </a:schemeClr>
                </a:solidFill>
              </a:rPr>
              <a:t>-Fest</a:t>
            </a:r>
            <a:endParaRPr lang="de-DE" dirty="0">
              <a:solidFill>
                <a:schemeClr val="accent1">
                  <a:lumMod val="75000"/>
                </a:schemeClr>
              </a:solidFill>
            </a:endParaRPr>
          </a:p>
          <a:p>
            <a:pPr marL="285750" lvl="0" indent="-285750" algn="just">
              <a:buFont typeface="Arial"/>
              <a:buChar char="•"/>
            </a:pPr>
            <a:r>
              <a:rPr lang="de-DE" dirty="0" smtClean="0">
                <a:solidFill>
                  <a:schemeClr val="accent1">
                    <a:lumMod val="75000"/>
                  </a:schemeClr>
                </a:solidFill>
              </a:rPr>
              <a:t>„Jonges-Couch“: Landtagspräsidentin Carina </a:t>
            </a:r>
            <a:r>
              <a:rPr lang="de-DE" dirty="0" err="1" smtClean="0">
                <a:solidFill>
                  <a:schemeClr val="accent1">
                    <a:lumMod val="75000"/>
                  </a:schemeClr>
                </a:solidFill>
              </a:rPr>
              <a:t>Gödecke</a:t>
            </a:r>
            <a:r>
              <a:rPr lang="de-DE" dirty="0" smtClean="0">
                <a:solidFill>
                  <a:schemeClr val="accent1">
                    <a:lumMod val="75000"/>
                  </a:schemeClr>
                </a:solidFill>
              </a:rPr>
              <a:t> im Gespräch mit René le </a:t>
            </a:r>
            <a:r>
              <a:rPr lang="de-DE" dirty="0" err="1" smtClean="0">
                <a:solidFill>
                  <a:schemeClr val="accent1">
                    <a:lumMod val="75000"/>
                  </a:schemeClr>
                </a:solidFill>
              </a:rPr>
              <a:t>Riche</a:t>
            </a:r>
            <a:endParaRPr lang="de-DE" dirty="0">
              <a:solidFill>
                <a:schemeClr val="accent1">
                  <a:lumMod val="75000"/>
                </a:schemeClr>
              </a:solidFill>
            </a:endParaRPr>
          </a:p>
          <a:p>
            <a:pPr marL="285750" lvl="0" indent="-285750" algn="just">
              <a:buFont typeface="Arial"/>
              <a:buChar char="•"/>
            </a:pPr>
            <a:r>
              <a:rPr lang="de-DE" dirty="0">
                <a:solidFill>
                  <a:schemeClr val="accent1">
                    <a:lumMod val="75000"/>
                  </a:schemeClr>
                </a:solidFill>
              </a:rPr>
              <a:t>Empfang des Düsseldorfer Prinzenpaares</a:t>
            </a:r>
          </a:p>
          <a:p>
            <a:pPr marL="285750" lvl="0" indent="-285750" algn="just">
              <a:buFont typeface="Arial"/>
              <a:buChar char="•"/>
            </a:pPr>
            <a:r>
              <a:rPr lang="de-DE" dirty="0">
                <a:solidFill>
                  <a:schemeClr val="accent1">
                    <a:lumMod val="75000"/>
                  </a:schemeClr>
                </a:solidFill>
              </a:rPr>
              <a:t>Empfang des Neusser Prinzenpaares</a:t>
            </a:r>
          </a:p>
          <a:p>
            <a:pPr marL="285750" lvl="0" indent="-285750" algn="just">
              <a:buFont typeface="Arial"/>
              <a:buChar char="•"/>
            </a:pPr>
            <a:r>
              <a:rPr lang="de-DE" dirty="0">
                <a:solidFill>
                  <a:schemeClr val="accent1">
                    <a:lumMod val="75000"/>
                  </a:schemeClr>
                </a:solidFill>
              </a:rPr>
              <a:t>Empfang des Düsseldorfer </a:t>
            </a:r>
            <a:r>
              <a:rPr lang="de-DE" dirty="0" smtClean="0">
                <a:solidFill>
                  <a:schemeClr val="accent1">
                    <a:lumMod val="75000"/>
                  </a:schemeClr>
                </a:solidFill>
              </a:rPr>
              <a:t>Schützenkönigs</a:t>
            </a:r>
          </a:p>
          <a:p>
            <a:pPr marL="285750" lvl="0" indent="-285750" algn="just">
              <a:buFont typeface="Arial"/>
              <a:buChar char="•"/>
            </a:pPr>
            <a:r>
              <a:rPr lang="de-DE" dirty="0" smtClean="0">
                <a:solidFill>
                  <a:schemeClr val="accent1">
                    <a:lumMod val="75000"/>
                  </a:schemeClr>
                </a:solidFill>
              </a:rPr>
              <a:t>Vorträge der Krefelder und Neusser Heimatfreunde</a:t>
            </a:r>
          </a:p>
          <a:p>
            <a:pPr marL="285750" lvl="0" indent="-285750" algn="just">
              <a:buFont typeface="Arial"/>
              <a:buChar char="•"/>
            </a:pPr>
            <a:r>
              <a:rPr lang="de-DE" dirty="0" smtClean="0">
                <a:solidFill>
                  <a:schemeClr val="accent1">
                    <a:lumMod val="75000"/>
                  </a:schemeClr>
                </a:solidFill>
              </a:rPr>
              <a:t>Besuch der Neusser Heimatfreude im Ratinger Tor</a:t>
            </a:r>
            <a:endParaRPr lang="de-DE" dirty="0">
              <a:solidFill>
                <a:schemeClr val="accent1">
                  <a:lumMod val="75000"/>
                </a:schemeClr>
              </a:solidFill>
            </a:endParaRPr>
          </a:p>
          <a:p>
            <a:pPr algn="just"/>
            <a:r>
              <a:rPr lang="de-DE" dirty="0">
                <a:solidFill>
                  <a:schemeClr val="accent1">
                    <a:lumMod val="75000"/>
                  </a:schemeClr>
                </a:solidFill>
              </a:rPr>
              <a:t> </a:t>
            </a:r>
          </a:p>
        </p:txBody>
      </p:sp>
    </p:spTree>
    <p:extLst>
      <p:ext uri="{BB962C8B-B14F-4D97-AF65-F5344CB8AC3E}">
        <p14:creationId xmlns:p14="http://schemas.microsoft.com/office/powerpoint/2010/main" val="27754598"/>
      </p:ext>
    </p:extLst>
  </p:cSld>
  <p:clrMapOvr>
    <a:masterClrMapping/>
  </p:clrMapOvr>
  <p:transition spd="slow" advClick="0" advTm="700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1484784"/>
            <a:ext cx="7200800" cy="2308324"/>
          </a:xfrm>
          <a:prstGeom prst="rect">
            <a:avLst/>
          </a:prstGeom>
        </p:spPr>
        <p:txBody>
          <a:bodyPr wrap="square">
            <a:spAutoFit/>
          </a:bodyPr>
          <a:lstStyle/>
          <a:p>
            <a:pPr lvl="0" algn="just"/>
            <a:r>
              <a:rPr lang="de-DE" b="1" dirty="0" smtClean="0">
                <a:solidFill>
                  <a:schemeClr val="accent1">
                    <a:lumMod val="75000"/>
                  </a:schemeClr>
                </a:solidFill>
              </a:rPr>
              <a:t>7. Spenden </a:t>
            </a:r>
            <a:r>
              <a:rPr lang="de-DE" b="1" dirty="0">
                <a:solidFill>
                  <a:schemeClr val="accent1">
                    <a:lumMod val="75000"/>
                  </a:schemeClr>
                </a:solidFill>
              </a:rPr>
              <a:t>der Jonges</a:t>
            </a:r>
          </a:p>
          <a:p>
            <a:pPr algn="just"/>
            <a:r>
              <a:rPr lang="de-DE" dirty="0">
                <a:solidFill>
                  <a:schemeClr val="accent1">
                    <a:lumMod val="75000"/>
                  </a:schemeClr>
                </a:solidFill>
              </a:rPr>
              <a:t> </a:t>
            </a:r>
          </a:p>
          <a:p>
            <a:pPr algn="just"/>
            <a:r>
              <a:rPr lang="de-DE" dirty="0" smtClean="0">
                <a:solidFill>
                  <a:schemeClr val="accent1">
                    <a:lumMod val="75000"/>
                  </a:schemeClr>
                </a:solidFill>
              </a:rPr>
              <a:t>2013 insgesamt 6.000,00 €:</a:t>
            </a:r>
            <a:endParaRPr lang="de-DE" dirty="0">
              <a:solidFill>
                <a:schemeClr val="accent1">
                  <a:lumMod val="75000"/>
                </a:schemeClr>
              </a:solidFill>
            </a:endParaRPr>
          </a:p>
          <a:p>
            <a:pPr algn="just"/>
            <a:r>
              <a:rPr lang="de-DE" dirty="0">
                <a:solidFill>
                  <a:schemeClr val="accent1">
                    <a:lumMod val="75000"/>
                  </a:schemeClr>
                </a:solidFill>
              </a:rPr>
              <a:t> </a:t>
            </a:r>
          </a:p>
          <a:p>
            <a:pPr marL="285750" lvl="0" indent="-285750" algn="just">
              <a:buFont typeface="Arial"/>
              <a:buChar char="•"/>
            </a:pPr>
            <a:r>
              <a:rPr lang="de-DE" dirty="0" smtClean="0">
                <a:solidFill>
                  <a:schemeClr val="accent1">
                    <a:lumMod val="75000"/>
                  </a:schemeClr>
                </a:solidFill>
              </a:rPr>
              <a:t>Paul-Klee-Schule: (2.000,00 €)</a:t>
            </a:r>
          </a:p>
          <a:p>
            <a:pPr marL="285750" lvl="0" indent="-285750" algn="just">
              <a:buFont typeface="Arial"/>
              <a:buChar char="•"/>
            </a:pPr>
            <a:r>
              <a:rPr lang="de-DE" dirty="0" smtClean="0">
                <a:solidFill>
                  <a:schemeClr val="accent1">
                    <a:lumMod val="75000"/>
                  </a:schemeClr>
                </a:solidFill>
              </a:rPr>
              <a:t>Kinderheim St. Raphael (2.000,00 </a:t>
            </a:r>
            <a:r>
              <a:rPr lang="de-DE" dirty="0">
                <a:solidFill>
                  <a:schemeClr val="accent1">
                    <a:lumMod val="75000"/>
                  </a:schemeClr>
                </a:solidFill>
              </a:rPr>
              <a:t>€)</a:t>
            </a:r>
          </a:p>
          <a:p>
            <a:pPr marL="285750" lvl="0" indent="-285750" algn="just">
              <a:buFont typeface="Arial"/>
              <a:buChar char="•"/>
            </a:pPr>
            <a:r>
              <a:rPr lang="de-DE" dirty="0" smtClean="0">
                <a:solidFill>
                  <a:schemeClr val="accent1">
                    <a:lumMod val="75000"/>
                  </a:schemeClr>
                </a:solidFill>
              </a:rPr>
              <a:t>Gemeinsam gegen Kälte e.V. (1.000,00 </a:t>
            </a:r>
            <a:r>
              <a:rPr lang="de-DE" dirty="0">
                <a:solidFill>
                  <a:schemeClr val="accent1">
                    <a:lumMod val="75000"/>
                  </a:schemeClr>
                </a:solidFill>
              </a:rPr>
              <a:t>€)</a:t>
            </a:r>
          </a:p>
          <a:p>
            <a:pPr marL="285750" lvl="0" indent="-285750" algn="just">
              <a:buFont typeface="Arial"/>
              <a:buChar char="•"/>
            </a:pPr>
            <a:r>
              <a:rPr lang="de-DE" dirty="0" smtClean="0">
                <a:solidFill>
                  <a:schemeClr val="accent1">
                    <a:lumMod val="75000"/>
                  </a:schemeClr>
                </a:solidFill>
              </a:rPr>
              <a:t>Armenküche (1.000,00 €)</a:t>
            </a:r>
            <a:endParaRPr lang="de-DE" dirty="0">
              <a:solidFill>
                <a:schemeClr val="accent1">
                  <a:lumMod val="75000"/>
                </a:schemeClr>
              </a:solidFill>
            </a:endParaRPr>
          </a:p>
        </p:txBody>
      </p:sp>
    </p:spTree>
    <p:extLst>
      <p:ext uri="{BB962C8B-B14F-4D97-AF65-F5344CB8AC3E}">
        <p14:creationId xmlns:p14="http://schemas.microsoft.com/office/powerpoint/2010/main" val="361713397"/>
      </p:ext>
    </p:extLst>
  </p:cSld>
  <p:clrMapOvr>
    <a:masterClrMapping/>
  </p:clrMapOvr>
  <p:transition spd="slow" advClick="0" advTm="700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6" y="1340771"/>
            <a:ext cx="7056784" cy="1754327"/>
          </a:xfrm>
          <a:prstGeom prst="rect">
            <a:avLst/>
          </a:prstGeom>
        </p:spPr>
        <p:txBody>
          <a:bodyPr wrap="square">
            <a:spAutoFit/>
          </a:bodyPr>
          <a:lstStyle/>
          <a:p>
            <a:pPr lvl="0"/>
            <a:r>
              <a:rPr lang="de-DE" b="1" dirty="0">
                <a:solidFill>
                  <a:schemeClr val="accent1">
                    <a:lumMod val="75000"/>
                  </a:schemeClr>
                </a:solidFill>
              </a:rPr>
              <a:t>Jonges in den Medien</a:t>
            </a:r>
          </a:p>
          <a:p>
            <a:r>
              <a:rPr lang="de-DE" dirty="0"/>
              <a:t> </a:t>
            </a:r>
          </a:p>
          <a:p>
            <a:endParaRPr lang="de-DE" dirty="0"/>
          </a:p>
          <a:p>
            <a:endParaRPr lang="de-DE" dirty="0" smtClean="0"/>
          </a:p>
          <a:p>
            <a:endParaRPr lang="de-DE" dirty="0"/>
          </a:p>
          <a:p>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val="1597660706"/>
              </p:ext>
            </p:extLst>
          </p:nvPr>
        </p:nvGraphicFramePr>
        <p:xfrm>
          <a:off x="1187625" y="1988840"/>
          <a:ext cx="6984776" cy="3691630"/>
        </p:xfrm>
        <a:graphic>
          <a:graphicData uri="http://schemas.openxmlformats.org/drawingml/2006/table">
            <a:tbl>
              <a:tblPr firstRow="1" bandRow="1">
                <a:tableStyleId>{5C22544A-7EE6-4342-B048-85BDC9FD1C3A}</a:tableStyleId>
              </a:tblPr>
              <a:tblGrid>
                <a:gridCol w="1800200"/>
                <a:gridCol w="1728192"/>
                <a:gridCol w="1728192"/>
                <a:gridCol w="1728192"/>
              </a:tblGrid>
              <a:tr h="914400">
                <a:tc>
                  <a:txBody>
                    <a:bodyPr/>
                    <a:lstStyle/>
                    <a:p>
                      <a:pPr algn="ctr"/>
                      <a:r>
                        <a:rPr lang="de-DE" sz="1800" dirty="0" smtClean="0"/>
                        <a:t>Zeitung</a:t>
                      </a:r>
                      <a:endParaRPr lang="de-DE" sz="1800" dirty="0"/>
                    </a:p>
                  </a:txBody>
                  <a:tcPr/>
                </a:tc>
                <a:tc>
                  <a:txBody>
                    <a:bodyPr/>
                    <a:lstStyle/>
                    <a:p>
                      <a:pPr algn="ctr"/>
                      <a:r>
                        <a:rPr lang="de-DE" sz="1800" dirty="0" smtClean="0"/>
                        <a:t>Bericht ohne Bild</a:t>
                      </a:r>
                      <a:endParaRPr lang="de-DE" sz="1800" dirty="0"/>
                    </a:p>
                  </a:txBody>
                  <a:tcPr/>
                </a:tc>
                <a:tc>
                  <a:txBody>
                    <a:bodyPr/>
                    <a:lstStyle/>
                    <a:p>
                      <a:pPr algn="ctr"/>
                      <a:r>
                        <a:rPr lang="de-DE" sz="1800" dirty="0" smtClean="0"/>
                        <a:t>Bericht mit Bild</a:t>
                      </a:r>
                      <a:endParaRPr lang="de-DE" sz="1800" dirty="0"/>
                    </a:p>
                  </a:txBody>
                  <a:tcPr/>
                </a:tc>
                <a:tc>
                  <a:txBody>
                    <a:bodyPr/>
                    <a:lstStyle/>
                    <a:p>
                      <a:pPr algn="ctr"/>
                      <a:r>
                        <a:rPr lang="de-DE" sz="1800" dirty="0" smtClean="0"/>
                        <a:t>Gesamt</a:t>
                      </a:r>
                      <a:endParaRPr lang="de-DE" sz="1800" dirty="0"/>
                    </a:p>
                  </a:txBody>
                  <a:tcPr/>
                </a:tc>
              </a:tr>
              <a:tr h="427430">
                <a:tc>
                  <a:txBody>
                    <a:bodyPr/>
                    <a:lstStyle/>
                    <a:p>
                      <a:r>
                        <a:rPr lang="de-DE" sz="1800" dirty="0" smtClean="0">
                          <a:solidFill>
                            <a:schemeClr val="tx2"/>
                          </a:solidFill>
                        </a:rPr>
                        <a:t>RP</a:t>
                      </a:r>
                      <a:endParaRPr lang="de-DE" sz="1800" dirty="0">
                        <a:solidFill>
                          <a:schemeClr val="tx2"/>
                        </a:solidFill>
                      </a:endParaRPr>
                    </a:p>
                  </a:txBody>
                  <a:tcPr/>
                </a:tc>
                <a:tc>
                  <a:txBody>
                    <a:bodyPr/>
                    <a:lstStyle/>
                    <a:p>
                      <a:pPr algn="ctr"/>
                      <a:r>
                        <a:rPr lang="de-DE" sz="1800" dirty="0" smtClean="0">
                          <a:solidFill>
                            <a:schemeClr val="tx2"/>
                          </a:solidFill>
                        </a:rPr>
                        <a:t>25</a:t>
                      </a:r>
                      <a:endParaRPr lang="de-DE" sz="1800" dirty="0">
                        <a:solidFill>
                          <a:schemeClr val="tx2"/>
                        </a:solidFill>
                      </a:endParaRPr>
                    </a:p>
                  </a:txBody>
                  <a:tcPr/>
                </a:tc>
                <a:tc>
                  <a:txBody>
                    <a:bodyPr/>
                    <a:lstStyle/>
                    <a:p>
                      <a:pPr algn="ctr"/>
                      <a:r>
                        <a:rPr lang="de-DE" sz="1800" dirty="0" smtClean="0">
                          <a:solidFill>
                            <a:schemeClr val="tx2"/>
                          </a:solidFill>
                        </a:rPr>
                        <a:t>76</a:t>
                      </a:r>
                      <a:endParaRPr lang="de-DE" sz="1800" dirty="0">
                        <a:solidFill>
                          <a:schemeClr val="tx2"/>
                        </a:solidFill>
                      </a:endParaRPr>
                    </a:p>
                  </a:txBody>
                  <a:tcPr/>
                </a:tc>
                <a:tc>
                  <a:txBody>
                    <a:bodyPr/>
                    <a:lstStyle/>
                    <a:p>
                      <a:pPr algn="ctr"/>
                      <a:r>
                        <a:rPr lang="de-DE" sz="1800" dirty="0" smtClean="0">
                          <a:solidFill>
                            <a:schemeClr val="tx2"/>
                          </a:solidFill>
                        </a:rPr>
                        <a:t>101</a:t>
                      </a:r>
                      <a:endParaRPr lang="de-DE" sz="1800" dirty="0">
                        <a:solidFill>
                          <a:schemeClr val="tx2"/>
                        </a:solidFill>
                      </a:endParaRPr>
                    </a:p>
                  </a:txBody>
                  <a:tcPr/>
                </a:tc>
              </a:tr>
              <a:tr h="427430">
                <a:tc>
                  <a:txBody>
                    <a:bodyPr/>
                    <a:lstStyle/>
                    <a:p>
                      <a:r>
                        <a:rPr lang="de-DE" sz="1800" dirty="0" smtClean="0">
                          <a:solidFill>
                            <a:schemeClr val="tx2"/>
                          </a:solidFill>
                        </a:rPr>
                        <a:t>WZ</a:t>
                      </a:r>
                      <a:endParaRPr lang="de-DE" sz="1800" dirty="0">
                        <a:solidFill>
                          <a:schemeClr val="tx2"/>
                        </a:solidFill>
                      </a:endParaRPr>
                    </a:p>
                  </a:txBody>
                  <a:tcPr/>
                </a:tc>
                <a:tc>
                  <a:txBody>
                    <a:bodyPr/>
                    <a:lstStyle/>
                    <a:p>
                      <a:pPr algn="ctr"/>
                      <a:r>
                        <a:rPr lang="de-DE" sz="1800" dirty="0" smtClean="0">
                          <a:solidFill>
                            <a:schemeClr val="tx2"/>
                          </a:solidFill>
                        </a:rPr>
                        <a:t>13</a:t>
                      </a:r>
                      <a:endParaRPr lang="de-DE" sz="1800" dirty="0">
                        <a:solidFill>
                          <a:schemeClr val="tx2"/>
                        </a:solidFill>
                      </a:endParaRPr>
                    </a:p>
                  </a:txBody>
                  <a:tcPr/>
                </a:tc>
                <a:tc>
                  <a:txBody>
                    <a:bodyPr/>
                    <a:lstStyle/>
                    <a:p>
                      <a:pPr algn="ctr"/>
                      <a:r>
                        <a:rPr lang="de-DE" sz="1800" dirty="0" smtClean="0">
                          <a:solidFill>
                            <a:schemeClr val="tx2"/>
                          </a:solidFill>
                        </a:rPr>
                        <a:t>30</a:t>
                      </a:r>
                      <a:endParaRPr lang="de-DE" sz="1800" dirty="0">
                        <a:solidFill>
                          <a:schemeClr val="tx2"/>
                        </a:solidFill>
                      </a:endParaRPr>
                    </a:p>
                  </a:txBody>
                  <a:tcPr/>
                </a:tc>
                <a:tc>
                  <a:txBody>
                    <a:bodyPr/>
                    <a:lstStyle/>
                    <a:p>
                      <a:pPr algn="ctr"/>
                      <a:r>
                        <a:rPr lang="de-DE" sz="1800" dirty="0" smtClean="0">
                          <a:solidFill>
                            <a:schemeClr val="tx2"/>
                          </a:solidFill>
                        </a:rPr>
                        <a:t>43</a:t>
                      </a:r>
                      <a:endParaRPr lang="de-DE" sz="1800" dirty="0">
                        <a:solidFill>
                          <a:schemeClr val="tx2"/>
                        </a:solidFill>
                      </a:endParaRPr>
                    </a:p>
                  </a:txBody>
                  <a:tcPr/>
                </a:tc>
              </a:tr>
              <a:tr h="427430">
                <a:tc>
                  <a:txBody>
                    <a:bodyPr/>
                    <a:lstStyle/>
                    <a:p>
                      <a:r>
                        <a:rPr lang="de-DE" sz="1800" dirty="0" smtClean="0">
                          <a:solidFill>
                            <a:schemeClr val="tx2"/>
                          </a:solidFill>
                        </a:rPr>
                        <a:t>NRZ</a:t>
                      </a:r>
                      <a:endParaRPr lang="de-DE" sz="1800" dirty="0">
                        <a:solidFill>
                          <a:schemeClr val="tx2"/>
                        </a:solidFill>
                      </a:endParaRPr>
                    </a:p>
                  </a:txBody>
                  <a:tcPr/>
                </a:tc>
                <a:tc>
                  <a:txBody>
                    <a:bodyPr/>
                    <a:lstStyle/>
                    <a:p>
                      <a:pPr algn="ctr"/>
                      <a:r>
                        <a:rPr lang="de-DE" sz="1800" dirty="0" smtClean="0">
                          <a:solidFill>
                            <a:schemeClr val="tx2"/>
                          </a:solidFill>
                        </a:rPr>
                        <a:t>3</a:t>
                      </a:r>
                      <a:endParaRPr lang="de-DE" sz="1800" dirty="0">
                        <a:solidFill>
                          <a:schemeClr val="tx2"/>
                        </a:solidFill>
                      </a:endParaRPr>
                    </a:p>
                  </a:txBody>
                  <a:tcPr/>
                </a:tc>
                <a:tc>
                  <a:txBody>
                    <a:bodyPr/>
                    <a:lstStyle/>
                    <a:p>
                      <a:pPr algn="ctr"/>
                      <a:r>
                        <a:rPr lang="de-DE" sz="1800" kern="1200" dirty="0" smtClean="0">
                          <a:solidFill>
                            <a:schemeClr val="tx2"/>
                          </a:solidFill>
                          <a:latin typeface="+mn-lt"/>
                          <a:ea typeface="+mn-ea"/>
                          <a:cs typeface="+mn-cs"/>
                        </a:rPr>
                        <a:t>20</a:t>
                      </a:r>
                      <a:endParaRPr lang="de-DE" sz="1800" kern="1200" dirty="0">
                        <a:solidFill>
                          <a:schemeClr val="tx2"/>
                        </a:solidFill>
                        <a:latin typeface="+mn-lt"/>
                        <a:ea typeface="+mn-ea"/>
                        <a:cs typeface="+mn-cs"/>
                      </a:endParaRPr>
                    </a:p>
                  </a:txBody>
                  <a:tcPr/>
                </a:tc>
                <a:tc>
                  <a:txBody>
                    <a:bodyPr/>
                    <a:lstStyle/>
                    <a:p>
                      <a:pPr algn="ctr"/>
                      <a:r>
                        <a:rPr lang="de-DE" sz="1800" dirty="0" smtClean="0">
                          <a:solidFill>
                            <a:schemeClr val="tx2"/>
                          </a:solidFill>
                        </a:rPr>
                        <a:t>23</a:t>
                      </a:r>
                      <a:endParaRPr lang="de-DE" sz="1800" dirty="0">
                        <a:solidFill>
                          <a:schemeClr val="tx2"/>
                        </a:solidFill>
                      </a:endParaRPr>
                    </a:p>
                  </a:txBody>
                  <a:tcPr/>
                </a:tc>
              </a:tr>
              <a:tr h="640080">
                <a:tc>
                  <a:txBody>
                    <a:bodyPr/>
                    <a:lstStyle/>
                    <a:p>
                      <a:r>
                        <a:rPr lang="de-DE" sz="1800" dirty="0" smtClean="0">
                          <a:solidFill>
                            <a:schemeClr val="tx2"/>
                          </a:solidFill>
                        </a:rPr>
                        <a:t>Bild/Express/FAZ</a:t>
                      </a:r>
                      <a:endParaRPr lang="de-DE" sz="1800" dirty="0">
                        <a:solidFill>
                          <a:schemeClr val="tx2"/>
                        </a:solidFill>
                      </a:endParaRPr>
                    </a:p>
                  </a:txBody>
                  <a:tcPr/>
                </a:tc>
                <a:tc>
                  <a:txBody>
                    <a:bodyPr/>
                    <a:lstStyle/>
                    <a:p>
                      <a:pPr algn="ctr"/>
                      <a:r>
                        <a:rPr lang="de-DE" sz="1800" dirty="0" smtClean="0">
                          <a:solidFill>
                            <a:schemeClr val="tx2"/>
                          </a:solidFill>
                        </a:rPr>
                        <a:t>-</a:t>
                      </a:r>
                      <a:endParaRPr lang="de-DE" sz="1800" dirty="0">
                        <a:solidFill>
                          <a:schemeClr val="tx2"/>
                        </a:solidFill>
                      </a:endParaRPr>
                    </a:p>
                  </a:txBody>
                  <a:tcPr/>
                </a:tc>
                <a:tc>
                  <a:txBody>
                    <a:bodyPr/>
                    <a:lstStyle/>
                    <a:p>
                      <a:pPr algn="ctr"/>
                      <a:r>
                        <a:rPr lang="de-DE" sz="1800" dirty="0" smtClean="0">
                          <a:solidFill>
                            <a:schemeClr val="tx2"/>
                          </a:solidFill>
                        </a:rPr>
                        <a:t>17</a:t>
                      </a:r>
                      <a:endParaRPr lang="de-DE" sz="1800" dirty="0">
                        <a:solidFill>
                          <a:schemeClr val="tx2"/>
                        </a:solidFill>
                      </a:endParaRPr>
                    </a:p>
                  </a:txBody>
                  <a:tcPr/>
                </a:tc>
                <a:tc>
                  <a:txBody>
                    <a:bodyPr/>
                    <a:lstStyle/>
                    <a:p>
                      <a:pPr algn="ctr"/>
                      <a:r>
                        <a:rPr lang="de-DE" sz="1800" dirty="0" smtClean="0">
                          <a:solidFill>
                            <a:schemeClr val="tx2"/>
                          </a:solidFill>
                        </a:rPr>
                        <a:t>17</a:t>
                      </a:r>
                      <a:endParaRPr lang="de-DE" sz="1800" dirty="0">
                        <a:solidFill>
                          <a:schemeClr val="tx2"/>
                        </a:solidFill>
                      </a:endParaRPr>
                    </a:p>
                  </a:txBody>
                  <a:tcPr/>
                </a:tc>
              </a:tr>
              <a:tr h="427430">
                <a:tc>
                  <a:txBody>
                    <a:bodyPr/>
                    <a:lstStyle/>
                    <a:p>
                      <a:r>
                        <a:rPr lang="de-DE" sz="1800" dirty="0" smtClean="0">
                          <a:solidFill>
                            <a:schemeClr val="tx2"/>
                          </a:solidFill>
                        </a:rPr>
                        <a:t>Sonstige</a:t>
                      </a:r>
                      <a:endParaRPr lang="de-DE" sz="1800" dirty="0">
                        <a:solidFill>
                          <a:schemeClr val="tx2"/>
                        </a:solidFill>
                      </a:endParaRPr>
                    </a:p>
                  </a:txBody>
                  <a:tcPr/>
                </a:tc>
                <a:tc>
                  <a:txBody>
                    <a:bodyPr/>
                    <a:lstStyle/>
                    <a:p>
                      <a:pPr algn="ctr"/>
                      <a:r>
                        <a:rPr lang="de-DE" sz="1800" dirty="0" smtClean="0">
                          <a:solidFill>
                            <a:schemeClr val="tx2"/>
                          </a:solidFill>
                        </a:rPr>
                        <a:t>3</a:t>
                      </a:r>
                      <a:endParaRPr lang="de-DE" sz="1800" dirty="0">
                        <a:solidFill>
                          <a:schemeClr val="tx2"/>
                        </a:solidFill>
                      </a:endParaRPr>
                    </a:p>
                  </a:txBody>
                  <a:tcPr/>
                </a:tc>
                <a:tc>
                  <a:txBody>
                    <a:bodyPr/>
                    <a:lstStyle/>
                    <a:p>
                      <a:pPr algn="ctr"/>
                      <a:r>
                        <a:rPr lang="de-DE" sz="1800" dirty="0" smtClean="0">
                          <a:solidFill>
                            <a:schemeClr val="tx2"/>
                          </a:solidFill>
                        </a:rPr>
                        <a:t>9</a:t>
                      </a:r>
                      <a:endParaRPr lang="de-DE" sz="1800" dirty="0">
                        <a:solidFill>
                          <a:schemeClr val="tx2"/>
                        </a:solidFill>
                      </a:endParaRPr>
                    </a:p>
                  </a:txBody>
                  <a:tcPr/>
                </a:tc>
                <a:tc>
                  <a:txBody>
                    <a:bodyPr/>
                    <a:lstStyle/>
                    <a:p>
                      <a:pPr algn="ctr"/>
                      <a:r>
                        <a:rPr lang="de-DE" sz="1800" dirty="0" smtClean="0">
                          <a:solidFill>
                            <a:schemeClr val="tx2"/>
                          </a:solidFill>
                        </a:rPr>
                        <a:t>12</a:t>
                      </a:r>
                      <a:endParaRPr lang="de-DE" sz="1800" dirty="0">
                        <a:solidFill>
                          <a:schemeClr val="tx2"/>
                        </a:solidFill>
                      </a:endParaRPr>
                    </a:p>
                  </a:txBody>
                  <a:tcPr/>
                </a:tc>
              </a:tr>
              <a:tr h="427430">
                <a:tc>
                  <a:txBody>
                    <a:bodyPr/>
                    <a:lstStyle/>
                    <a:p>
                      <a:r>
                        <a:rPr lang="de-DE" sz="1800" b="1" dirty="0" smtClean="0">
                          <a:solidFill>
                            <a:schemeClr val="tx2"/>
                          </a:solidFill>
                        </a:rPr>
                        <a:t>TOTAL</a:t>
                      </a:r>
                      <a:endParaRPr lang="de-DE" sz="1800" b="1" dirty="0">
                        <a:solidFill>
                          <a:schemeClr val="tx2"/>
                        </a:solidFill>
                      </a:endParaRPr>
                    </a:p>
                  </a:txBody>
                  <a:tcPr/>
                </a:tc>
                <a:tc>
                  <a:txBody>
                    <a:bodyPr/>
                    <a:lstStyle/>
                    <a:p>
                      <a:pPr algn="ctr"/>
                      <a:r>
                        <a:rPr lang="de-DE" sz="1800" b="1" dirty="0" smtClean="0">
                          <a:solidFill>
                            <a:schemeClr val="tx2"/>
                          </a:solidFill>
                        </a:rPr>
                        <a:t>44</a:t>
                      </a:r>
                      <a:endParaRPr lang="de-DE" sz="1800" b="1" dirty="0">
                        <a:solidFill>
                          <a:schemeClr val="tx2"/>
                        </a:solidFill>
                      </a:endParaRPr>
                    </a:p>
                  </a:txBody>
                  <a:tcPr/>
                </a:tc>
                <a:tc>
                  <a:txBody>
                    <a:bodyPr/>
                    <a:lstStyle/>
                    <a:p>
                      <a:pPr algn="ctr"/>
                      <a:r>
                        <a:rPr lang="de-DE" sz="1800" b="1" dirty="0" smtClean="0">
                          <a:solidFill>
                            <a:schemeClr val="tx2"/>
                          </a:solidFill>
                        </a:rPr>
                        <a:t>152</a:t>
                      </a:r>
                      <a:endParaRPr lang="de-DE" sz="1800" b="1" dirty="0">
                        <a:solidFill>
                          <a:schemeClr val="tx2"/>
                        </a:solidFill>
                      </a:endParaRPr>
                    </a:p>
                  </a:txBody>
                  <a:tcPr/>
                </a:tc>
                <a:tc>
                  <a:txBody>
                    <a:bodyPr/>
                    <a:lstStyle/>
                    <a:p>
                      <a:pPr algn="ctr"/>
                      <a:r>
                        <a:rPr lang="de-DE" sz="1800" b="1" dirty="0" smtClean="0">
                          <a:solidFill>
                            <a:schemeClr val="tx2"/>
                          </a:solidFill>
                        </a:rPr>
                        <a:t>196</a:t>
                      </a:r>
                      <a:endParaRPr lang="de-DE" sz="1800" b="1" dirty="0">
                        <a:solidFill>
                          <a:schemeClr val="tx2"/>
                        </a:solidFill>
                      </a:endParaRPr>
                    </a:p>
                  </a:txBody>
                  <a:tcPr/>
                </a:tc>
              </a:tr>
            </a:tbl>
          </a:graphicData>
        </a:graphic>
      </p:graphicFrame>
    </p:spTree>
    <p:extLst>
      <p:ext uri="{BB962C8B-B14F-4D97-AF65-F5344CB8AC3E}">
        <p14:creationId xmlns:p14="http://schemas.microsoft.com/office/powerpoint/2010/main" val="130570029"/>
      </p:ext>
    </p:extLst>
  </p:cSld>
  <p:clrMapOvr>
    <a:masterClrMapping/>
  </p:clrMapOvr>
  <p:transition spd="slow" advClick="0" advTm="700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71601" y="1340771"/>
            <a:ext cx="7416824" cy="1200329"/>
          </a:xfrm>
          <a:prstGeom prst="rect">
            <a:avLst/>
          </a:prstGeom>
        </p:spPr>
        <p:txBody>
          <a:bodyPr wrap="square">
            <a:spAutoFit/>
          </a:bodyPr>
          <a:lstStyle/>
          <a:p>
            <a:pPr algn="just"/>
            <a:r>
              <a:rPr lang="de-DE" b="1" dirty="0" smtClean="0">
                <a:solidFill>
                  <a:schemeClr val="accent1">
                    <a:lumMod val="75000"/>
                  </a:schemeClr>
                </a:solidFill>
              </a:rPr>
              <a:t>Zahlen 2012 und 2013 im Vergleich:</a:t>
            </a:r>
            <a:endParaRPr lang="de-DE" b="1" dirty="0">
              <a:solidFill>
                <a:schemeClr val="accent1">
                  <a:lumMod val="75000"/>
                </a:schemeClr>
              </a:solidFill>
            </a:endParaRPr>
          </a:p>
          <a:p>
            <a:endParaRPr lang="de-DE" dirty="0"/>
          </a:p>
          <a:p>
            <a:endParaRPr lang="de-DE" dirty="0" smtClean="0"/>
          </a:p>
          <a:p>
            <a:endParaRPr lang="de-DE" dirty="0"/>
          </a:p>
        </p:txBody>
      </p:sp>
      <p:sp>
        <p:nvSpPr>
          <p:cNvPr id="5" name="Rechteck 4"/>
          <p:cNvSpPr/>
          <p:nvPr/>
        </p:nvSpPr>
        <p:spPr>
          <a:xfrm>
            <a:off x="1043608" y="4581130"/>
            <a:ext cx="7200800" cy="1200329"/>
          </a:xfrm>
          <a:prstGeom prst="rect">
            <a:avLst/>
          </a:prstGeom>
        </p:spPr>
        <p:txBody>
          <a:bodyPr wrap="square">
            <a:spAutoFit/>
          </a:bodyPr>
          <a:lstStyle/>
          <a:p>
            <a:pPr algn="just"/>
            <a:r>
              <a:rPr lang="de-DE" dirty="0">
                <a:solidFill>
                  <a:schemeClr val="accent1">
                    <a:lumMod val="75000"/>
                  </a:schemeClr>
                </a:solidFill>
              </a:rPr>
              <a:t>Ferner haben CENTER </a:t>
            </a:r>
            <a:r>
              <a:rPr lang="de-DE" dirty="0" smtClean="0">
                <a:solidFill>
                  <a:schemeClr val="accent1">
                    <a:lumMod val="75000"/>
                  </a:schemeClr>
                </a:solidFill>
              </a:rPr>
              <a:t>TV, Antenne </a:t>
            </a:r>
            <a:r>
              <a:rPr lang="de-DE" dirty="0">
                <a:solidFill>
                  <a:schemeClr val="accent1">
                    <a:lumMod val="75000"/>
                  </a:schemeClr>
                </a:solidFill>
              </a:rPr>
              <a:t>Düsseldorf </a:t>
            </a:r>
            <a:r>
              <a:rPr lang="de-DE" dirty="0" smtClean="0">
                <a:solidFill>
                  <a:schemeClr val="accent1">
                    <a:lumMod val="75000"/>
                  </a:schemeClr>
                </a:solidFill>
              </a:rPr>
              <a:t>und der WDR auch </a:t>
            </a:r>
            <a:r>
              <a:rPr lang="de-DE" dirty="0">
                <a:solidFill>
                  <a:schemeClr val="accent1">
                    <a:lumMod val="75000"/>
                  </a:schemeClr>
                </a:solidFill>
              </a:rPr>
              <a:t>im Jahr </a:t>
            </a:r>
            <a:r>
              <a:rPr lang="de-DE" dirty="0" smtClean="0">
                <a:solidFill>
                  <a:schemeClr val="accent1">
                    <a:lumMod val="75000"/>
                  </a:schemeClr>
                </a:solidFill>
              </a:rPr>
              <a:t>2013 </a:t>
            </a:r>
            <a:r>
              <a:rPr lang="de-DE" dirty="0">
                <a:solidFill>
                  <a:schemeClr val="accent1">
                    <a:lumMod val="75000"/>
                  </a:schemeClr>
                </a:solidFill>
              </a:rPr>
              <a:t>mehrfach über die Düsseldorfer Jonges berichtet.</a:t>
            </a:r>
          </a:p>
          <a:p>
            <a:pPr algn="just"/>
            <a:r>
              <a:rPr lang="de-DE" dirty="0">
                <a:solidFill>
                  <a:schemeClr val="accent1">
                    <a:lumMod val="75000"/>
                  </a:schemeClr>
                </a:solidFill>
              </a:rPr>
              <a:t> </a:t>
            </a:r>
          </a:p>
          <a:p>
            <a:pPr algn="just"/>
            <a:r>
              <a:rPr lang="de-DE" dirty="0" smtClean="0">
                <a:solidFill>
                  <a:schemeClr val="accent1">
                    <a:lumMod val="75000"/>
                  </a:schemeClr>
                </a:solidFill>
              </a:rPr>
              <a:t>Facebook</a:t>
            </a:r>
            <a:r>
              <a:rPr lang="de-DE" dirty="0">
                <a:solidFill>
                  <a:schemeClr val="accent1">
                    <a:lumMod val="75000"/>
                  </a:schemeClr>
                </a:solidFill>
              </a:rPr>
              <a:t>-</a:t>
            </a:r>
            <a:r>
              <a:rPr lang="de-DE" dirty="0" smtClean="0">
                <a:solidFill>
                  <a:schemeClr val="accent1">
                    <a:lumMod val="75000"/>
                  </a:schemeClr>
                </a:solidFill>
              </a:rPr>
              <a:t>Gruppe:	275 Mitglieder</a:t>
            </a:r>
            <a:r>
              <a:rPr lang="de-DE" dirty="0">
                <a:solidFill>
                  <a:schemeClr val="accent1">
                    <a:lumMod val="75000"/>
                  </a:schemeClr>
                </a:solidFill>
              </a:rPr>
              <a:t>. </a:t>
            </a:r>
          </a:p>
        </p:txBody>
      </p:sp>
      <p:graphicFrame>
        <p:nvGraphicFramePr>
          <p:cNvPr id="7" name="Tabelle 6"/>
          <p:cNvGraphicFramePr>
            <a:graphicFrameLocks noGrp="1"/>
          </p:cNvGraphicFramePr>
          <p:nvPr>
            <p:extLst>
              <p:ext uri="{D42A27DB-BD31-4B8C-83A1-F6EECF244321}">
                <p14:modId xmlns:p14="http://schemas.microsoft.com/office/powerpoint/2010/main" val="2573048987"/>
              </p:ext>
            </p:extLst>
          </p:nvPr>
        </p:nvGraphicFramePr>
        <p:xfrm>
          <a:off x="1115616" y="1916832"/>
          <a:ext cx="6096000" cy="24942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Zeitung</a:t>
                      </a:r>
                      <a:endParaRPr lang="de-DE" sz="1800" dirty="0"/>
                    </a:p>
                  </a:txBody>
                  <a:tcPr/>
                </a:tc>
                <a:tc>
                  <a:txBody>
                    <a:bodyPr/>
                    <a:lstStyle/>
                    <a:p>
                      <a:pPr algn="ctr"/>
                      <a:r>
                        <a:rPr lang="de-DE" sz="1800" dirty="0" smtClean="0"/>
                        <a:t>2012</a:t>
                      </a:r>
                      <a:endParaRPr lang="de-DE" sz="1800" dirty="0"/>
                    </a:p>
                  </a:txBody>
                  <a:tcPr/>
                </a:tc>
                <a:tc>
                  <a:txBody>
                    <a:bodyPr/>
                    <a:lstStyle/>
                    <a:p>
                      <a:pPr algn="ctr"/>
                      <a:r>
                        <a:rPr lang="de-DE" sz="1800" dirty="0" smtClean="0"/>
                        <a:t>2013</a:t>
                      </a:r>
                      <a:endParaRPr lang="de-DE"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RP</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122</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101</a:t>
                      </a:r>
                      <a:endParaRPr lang="de-DE"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WZ/NRZ</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57</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66</a:t>
                      </a:r>
                      <a:endParaRPr lang="de-DE"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Bild/Express/FAZ</a:t>
                      </a:r>
                    </a:p>
                    <a:p>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18</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17</a:t>
                      </a:r>
                      <a:endParaRPr lang="de-DE" sz="18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de-DE"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Sonstige</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2</a:t>
                      </a:r>
                      <a:endParaRPr lang="de-DE"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2"/>
                          </a:solidFill>
                        </a:rPr>
                        <a:t>12</a:t>
                      </a:r>
                      <a:endParaRPr lang="de-DE"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dirty="0" smtClean="0">
                          <a:solidFill>
                            <a:schemeClr val="tx2"/>
                          </a:solidFill>
                        </a:rPr>
                        <a:t>TOTAL</a:t>
                      </a:r>
                      <a:endParaRPr lang="de-DE" sz="18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b="1" dirty="0" smtClean="0">
                          <a:solidFill>
                            <a:schemeClr val="tx2"/>
                          </a:solidFill>
                        </a:rPr>
                        <a:t>199</a:t>
                      </a:r>
                      <a:endParaRPr lang="de-DE" sz="18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b="1" dirty="0" smtClean="0">
                          <a:solidFill>
                            <a:schemeClr val="tx2"/>
                          </a:solidFill>
                        </a:rPr>
                        <a:t>196</a:t>
                      </a:r>
                      <a:endParaRPr lang="de-DE" sz="1800" b="1" dirty="0"/>
                    </a:p>
                  </a:txBody>
                  <a:tcPr/>
                </a:tc>
              </a:tr>
            </a:tbl>
          </a:graphicData>
        </a:graphic>
      </p:graphicFrame>
    </p:spTree>
    <p:extLst>
      <p:ext uri="{BB962C8B-B14F-4D97-AF65-F5344CB8AC3E}">
        <p14:creationId xmlns:p14="http://schemas.microsoft.com/office/powerpoint/2010/main" val="2607743204"/>
      </p:ext>
    </p:extLst>
  </p:cSld>
  <p:clrMapOvr>
    <a:masterClrMapping/>
  </p:clrMapOvr>
  <p:transition spd="slow" advClick="0" advTm="700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 4" descr="RBJ Unterschriften Partner:RBJ_Unterschrift_Juli.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5157193"/>
            <a:ext cx="1512168" cy="504056"/>
          </a:xfrm>
          <a:prstGeom prst="rect">
            <a:avLst/>
          </a:prstGeom>
          <a:noFill/>
          <a:ln>
            <a:noFill/>
          </a:ln>
          <a:extLst>
            <a:ext uri="{FAA26D3D-D897-4be2-8F04-BA451C77F1D7}">
              <ma14:placeholderFlag xmlns:ma14="http://schemas.microsoft.com/office/mac/drawingml/2011/main" xmlns=""/>
            </a:ext>
          </a:extLst>
        </p:spPr>
      </p:pic>
      <p:sp>
        <p:nvSpPr>
          <p:cNvPr id="2" name="Rechteck 1"/>
          <p:cNvSpPr/>
          <p:nvPr/>
        </p:nvSpPr>
        <p:spPr>
          <a:xfrm>
            <a:off x="971601" y="1443844"/>
            <a:ext cx="7272808" cy="2585323"/>
          </a:xfrm>
          <a:prstGeom prst="rect">
            <a:avLst/>
          </a:prstGeom>
        </p:spPr>
        <p:txBody>
          <a:bodyPr wrap="square">
            <a:spAutoFit/>
          </a:bodyPr>
          <a:lstStyle/>
          <a:p>
            <a:pPr lvl="0" algn="just"/>
            <a:r>
              <a:rPr lang="de-DE" b="1" dirty="0" smtClean="0">
                <a:solidFill>
                  <a:schemeClr val="accent1">
                    <a:lumMod val="75000"/>
                  </a:schemeClr>
                </a:solidFill>
              </a:rPr>
              <a:t>9. Schlusswort </a:t>
            </a:r>
            <a:r>
              <a:rPr lang="de-DE" b="1" dirty="0">
                <a:solidFill>
                  <a:schemeClr val="accent1">
                    <a:lumMod val="75000"/>
                  </a:schemeClr>
                </a:solidFill>
              </a:rPr>
              <a:t>und Dank</a:t>
            </a:r>
          </a:p>
          <a:p>
            <a:pPr algn="just"/>
            <a:r>
              <a:rPr lang="de-DE" dirty="0">
                <a:solidFill>
                  <a:schemeClr val="accent1">
                    <a:lumMod val="75000"/>
                  </a:schemeClr>
                </a:solidFill>
              </a:rPr>
              <a:t> </a:t>
            </a:r>
          </a:p>
          <a:p>
            <a:pPr algn="just"/>
            <a:r>
              <a:rPr lang="de-DE" dirty="0">
                <a:solidFill>
                  <a:schemeClr val="accent1">
                    <a:lumMod val="75000"/>
                  </a:schemeClr>
                </a:solidFill>
              </a:rPr>
              <a:t>Das Jahr </a:t>
            </a:r>
            <a:r>
              <a:rPr lang="de-DE" dirty="0" smtClean="0">
                <a:solidFill>
                  <a:schemeClr val="accent1">
                    <a:lumMod val="75000"/>
                  </a:schemeClr>
                </a:solidFill>
              </a:rPr>
              <a:t>2013 </a:t>
            </a:r>
            <a:r>
              <a:rPr lang="de-DE" dirty="0">
                <a:solidFill>
                  <a:schemeClr val="accent1">
                    <a:lumMod val="75000"/>
                  </a:schemeClr>
                </a:solidFill>
              </a:rPr>
              <a:t>war für die Düsseldorfer Jonges ein ereignisreiches Jahr. Der Vorstand dankt allen Heimatfreunden, die sich im Jahr </a:t>
            </a:r>
            <a:r>
              <a:rPr lang="de-DE" dirty="0" smtClean="0">
                <a:solidFill>
                  <a:schemeClr val="accent1">
                    <a:lumMod val="75000"/>
                  </a:schemeClr>
                </a:solidFill>
              </a:rPr>
              <a:t>2013 </a:t>
            </a:r>
            <a:r>
              <a:rPr lang="de-DE" dirty="0">
                <a:solidFill>
                  <a:schemeClr val="accent1">
                    <a:lumMod val="75000"/>
                  </a:schemeClr>
                </a:solidFill>
              </a:rPr>
              <a:t>auf vielfältige Art und Weise für unseren Heimatverein engagiert haben. Unser aller Dank </a:t>
            </a:r>
            <a:r>
              <a:rPr lang="de-DE" dirty="0" smtClean="0">
                <a:solidFill>
                  <a:schemeClr val="accent1">
                    <a:lumMod val="75000"/>
                  </a:schemeClr>
                </a:solidFill>
              </a:rPr>
              <a:t>geht </a:t>
            </a:r>
            <a:r>
              <a:rPr lang="de-DE" dirty="0">
                <a:solidFill>
                  <a:schemeClr val="accent1">
                    <a:lumMod val="75000"/>
                  </a:schemeClr>
                </a:solidFill>
              </a:rPr>
              <a:t>vor allem an unsere Freunde in der Geschäftsstelle. Ohne Frau </a:t>
            </a:r>
            <a:r>
              <a:rPr lang="de-DE" dirty="0" err="1">
                <a:solidFill>
                  <a:schemeClr val="accent1">
                    <a:lumMod val="75000"/>
                  </a:schemeClr>
                </a:solidFill>
              </a:rPr>
              <a:t>Sichelschmidt</a:t>
            </a:r>
            <a:r>
              <a:rPr lang="de-DE" dirty="0">
                <a:solidFill>
                  <a:schemeClr val="accent1">
                    <a:lumMod val="75000"/>
                  </a:schemeClr>
                </a:solidFill>
              </a:rPr>
              <a:t>, Günther Zech und Heinz </a:t>
            </a:r>
            <a:r>
              <a:rPr lang="de-DE" dirty="0" err="1">
                <a:solidFill>
                  <a:schemeClr val="accent1">
                    <a:lumMod val="75000"/>
                  </a:schemeClr>
                </a:solidFill>
              </a:rPr>
              <a:t>Hesemann</a:t>
            </a:r>
            <a:r>
              <a:rPr lang="de-DE" dirty="0">
                <a:solidFill>
                  <a:schemeClr val="accent1">
                    <a:lumMod val="75000"/>
                  </a:schemeClr>
                </a:solidFill>
              </a:rPr>
              <a:t> wäre gerade im vergangenen Jahr vieles nicht möglich gewesen. Ferner danken wir auch unseren Freunden außerhalb des Vereins für Ihre vielfältige Unterstützung.</a:t>
            </a:r>
          </a:p>
        </p:txBody>
      </p:sp>
      <p:sp>
        <p:nvSpPr>
          <p:cNvPr id="3" name="Rechteck 2"/>
          <p:cNvSpPr/>
          <p:nvPr/>
        </p:nvSpPr>
        <p:spPr>
          <a:xfrm>
            <a:off x="1043608" y="4869163"/>
            <a:ext cx="3384376" cy="1092607"/>
          </a:xfrm>
          <a:prstGeom prst="rect">
            <a:avLst/>
          </a:prstGeom>
        </p:spPr>
        <p:txBody>
          <a:bodyPr wrap="square">
            <a:spAutoFit/>
          </a:bodyPr>
          <a:lstStyle/>
          <a:p>
            <a:r>
              <a:rPr lang="de-DE" sz="1300" dirty="0">
                <a:solidFill>
                  <a:schemeClr val="accent1">
                    <a:lumMod val="75000"/>
                  </a:schemeClr>
                </a:solidFill>
              </a:rPr>
              <a:t>Mit heimatlichen Grüßen</a:t>
            </a:r>
          </a:p>
          <a:p>
            <a:r>
              <a:rPr lang="de-DE" sz="1300" dirty="0">
                <a:solidFill>
                  <a:schemeClr val="accent1">
                    <a:lumMod val="75000"/>
                  </a:schemeClr>
                </a:solidFill>
              </a:rPr>
              <a:t> </a:t>
            </a:r>
          </a:p>
          <a:p>
            <a:r>
              <a:rPr lang="de-DE" sz="1300" dirty="0">
                <a:solidFill>
                  <a:schemeClr val="accent1">
                    <a:lumMod val="75000"/>
                  </a:schemeClr>
                </a:solidFill>
              </a:rPr>
              <a:t> </a:t>
            </a:r>
          </a:p>
          <a:p>
            <a:r>
              <a:rPr lang="de-DE" sz="1300" dirty="0">
                <a:solidFill>
                  <a:schemeClr val="accent1">
                    <a:lumMod val="75000"/>
                  </a:schemeClr>
                </a:solidFill>
              </a:rPr>
              <a:t>Sebastian Juli</a:t>
            </a:r>
          </a:p>
          <a:p>
            <a:r>
              <a:rPr lang="de-DE" sz="1300" b="1" dirty="0">
                <a:solidFill>
                  <a:schemeClr val="accent1">
                    <a:lumMod val="75000"/>
                  </a:schemeClr>
                </a:solidFill>
              </a:rPr>
              <a:t>Schriftführer </a:t>
            </a:r>
          </a:p>
        </p:txBody>
      </p:sp>
      <p:pic>
        <p:nvPicPr>
          <p:cNvPr id="4" name="Bild 3" descr="Sebastian Juli.jpe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6" y="4437112"/>
            <a:ext cx="1194859" cy="1584176"/>
          </a:xfrm>
          <a:prstGeom prst="rect">
            <a:avLst/>
          </a:prstGeom>
        </p:spPr>
      </p:pic>
    </p:spTree>
    <p:extLst>
      <p:ext uri="{BB962C8B-B14F-4D97-AF65-F5344CB8AC3E}">
        <p14:creationId xmlns:p14="http://schemas.microsoft.com/office/powerpoint/2010/main" val="1301359371"/>
      </p:ext>
    </p:extLst>
  </p:cSld>
  <p:clrMapOvr>
    <a:masterClrMapping/>
  </p:clrMapOvr>
  <p:transition spd="slow" advClick="0" advTm="7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827584" y="980730"/>
            <a:ext cx="7416824" cy="5078314"/>
          </a:xfrm>
          <a:prstGeom prst="rect">
            <a:avLst/>
          </a:prstGeom>
        </p:spPr>
        <p:txBody>
          <a:bodyPr wrap="square">
            <a:spAutoFit/>
          </a:bodyPr>
          <a:lstStyle/>
          <a:p>
            <a:pPr algn="just"/>
            <a:r>
              <a:rPr lang="de-DE" dirty="0">
                <a:solidFill>
                  <a:schemeClr val="accent1">
                    <a:lumMod val="75000"/>
                  </a:schemeClr>
                </a:solidFill>
              </a:rPr>
              <a:t> </a:t>
            </a:r>
          </a:p>
          <a:p>
            <a:pPr algn="just"/>
            <a:r>
              <a:rPr lang="de-DE" dirty="0">
                <a:solidFill>
                  <a:schemeClr val="accent1">
                    <a:lumMod val="75000"/>
                  </a:schemeClr>
                </a:solidFill>
              </a:rPr>
              <a:t>Die Altersstruktur unseres Heimatvereins ist im Jahr </a:t>
            </a:r>
            <a:r>
              <a:rPr lang="de-DE" dirty="0" smtClean="0">
                <a:solidFill>
                  <a:schemeClr val="accent1">
                    <a:lumMod val="75000"/>
                  </a:schemeClr>
                </a:solidFill>
              </a:rPr>
              <a:t>2013 </a:t>
            </a:r>
            <a:r>
              <a:rPr lang="de-DE" dirty="0">
                <a:solidFill>
                  <a:schemeClr val="accent1">
                    <a:lumMod val="75000"/>
                  </a:schemeClr>
                </a:solidFill>
              </a:rPr>
              <a:t>unverändert geblieben.</a:t>
            </a:r>
          </a:p>
          <a:p>
            <a:pPr algn="just"/>
            <a:r>
              <a:rPr lang="de-DE" dirty="0">
                <a:solidFill>
                  <a:schemeClr val="accent1">
                    <a:lumMod val="75000"/>
                  </a:schemeClr>
                </a:solidFill>
              </a:rPr>
              <a:t> </a:t>
            </a:r>
            <a:endParaRPr lang="de-DE" dirty="0" smtClean="0">
              <a:solidFill>
                <a:schemeClr val="accent1">
                  <a:lumMod val="75000"/>
                </a:schemeClr>
              </a:solidFill>
            </a:endParaRPr>
          </a:p>
          <a:p>
            <a:pPr algn="just"/>
            <a:r>
              <a:rPr lang="de-DE" b="1" dirty="0" smtClean="0">
                <a:solidFill>
                  <a:schemeClr val="accent1">
                    <a:lumMod val="75000"/>
                  </a:schemeClr>
                </a:solidFill>
              </a:rPr>
              <a:t>Altersstruktur 2013:</a:t>
            </a:r>
            <a:endParaRPr lang="de-DE" b="1" dirty="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r>
              <a:rPr lang="de-DE" dirty="0" smtClean="0">
                <a:solidFill>
                  <a:schemeClr val="accent1">
                    <a:lumMod val="75000"/>
                  </a:schemeClr>
                </a:solidFill>
              </a:rPr>
              <a:t> </a:t>
            </a:r>
          </a:p>
          <a:p>
            <a:pPr algn="just"/>
            <a:endParaRPr lang="de-DE" dirty="0" smtClean="0">
              <a:solidFill>
                <a:schemeClr val="accent1">
                  <a:lumMod val="75000"/>
                </a:schemeClr>
              </a:solidFill>
            </a:endParaRPr>
          </a:p>
          <a:p>
            <a:pPr algn="just"/>
            <a:r>
              <a:rPr lang="de-DE" dirty="0" smtClean="0">
                <a:solidFill>
                  <a:schemeClr val="accent1">
                    <a:lumMod val="75000"/>
                  </a:schemeClr>
                </a:solidFill>
              </a:rPr>
              <a:t>Zum Stichtag 31.12.2013 waren </a:t>
            </a:r>
            <a:r>
              <a:rPr lang="de-DE" dirty="0">
                <a:solidFill>
                  <a:schemeClr val="accent1">
                    <a:lumMod val="75000"/>
                  </a:schemeClr>
                </a:solidFill>
              </a:rPr>
              <a:t>wir </a:t>
            </a:r>
            <a:r>
              <a:rPr lang="de-DE" dirty="0" smtClean="0">
                <a:solidFill>
                  <a:schemeClr val="accent1">
                    <a:lumMod val="75000"/>
                  </a:schemeClr>
                </a:solidFill>
              </a:rPr>
              <a:t>275 Düsseldorfer Jonges.</a:t>
            </a:r>
            <a:endParaRPr lang="de-DE" dirty="0">
              <a:solidFill>
                <a:schemeClr val="accent1">
                  <a:lumMod val="75000"/>
                </a:schemeClr>
              </a:solidFill>
            </a:endParaRPr>
          </a:p>
          <a:p>
            <a:pPr algn="just"/>
            <a:endParaRPr lang="de-DE" dirty="0" smtClean="0">
              <a:solidFill>
                <a:schemeClr val="accent1">
                  <a:lumMod val="75000"/>
                </a:schemeClr>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2663458380"/>
              </p:ext>
            </p:extLst>
          </p:nvPr>
        </p:nvGraphicFramePr>
        <p:xfrm>
          <a:off x="899593" y="2708921"/>
          <a:ext cx="6168009" cy="3268358"/>
        </p:xfrm>
        <a:graphic>
          <a:graphicData uri="http://schemas.openxmlformats.org/drawingml/2006/table">
            <a:tbl>
              <a:tblPr firstRow="1" bandRow="1">
                <a:tableStyleId>{5C22544A-7EE6-4342-B048-85BDC9FD1C3A}</a:tableStyleId>
              </a:tblPr>
              <a:tblGrid>
                <a:gridCol w="2056003"/>
                <a:gridCol w="2056003"/>
                <a:gridCol w="2056003"/>
              </a:tblGrid>
              <a:tr h="914400">
                <a:tc>
                  <a:txBody>
                    <a:bodyPr/>
                    <a:lstStyle/>
                    <a:p>
                      <a:r>
                        <a:rPr lang="de-DE" sz="1800" dirty="0" smtClean="0"/>
                        <a:t>Alter</a:t>
                      </a:r>
                      <a:endParaRPr lang="de-DE" sz="1800" dirty="0"/>
                    </a:p>
                  </a:txBody>
                  <a:tcPr/>
                </a:tc>
                <a:tc>
                  <a:txBody>
                    <a:bodyPr/>
                    <a:lstStyle/>
                    <a:p>
                      <a:r>
                        <a:rPr lang="de-DE" sz="1800" dirty="0" smtClean="0"/>
                        <a:t>Mitgliederzahl</a:t>
                      </a:r>
                    </a:p>
                    <a:p>
                      <a:r>
                        <a:rPr lang="de-DE" sz="1800" dirty="0" smtClean="0"/>
                        <a:t>2012</a:t>
                      </a:r>
                      <a:endParaRPr lang="de-DE" sz="1800" dirty="0"/>
                    </a:p>
                  </a:txBody>
                  <a:tcPr/>
                </a:tc>
                <a:tc>
                  <a:txBody>
                    <a:bodyPr/>
                    <a:lstStyle/>
                    <a:p>
                      <a:r>
                        <a:rPr lang="de-DE" sz="1800" dirty="0" smtClean="0"/>
                        <a:t>Mitgliederzahl</a:t>
                      </a:r>
                    </a:p>
                    <a:p>
                      <a:r>
                        <a:rPr lang="de-DE" sz="1800" dirty="0" smtClean="0"/>
                        <a:t>2013</a:t>
                      </a:r>
                      <a:endParaRPr lang="de-DE" sz="1800" dirty="0"/>
                    </a:p>
                  </a:txBody>
                  <a:tcPr/>
                </a:tc>
              </a:tr>
              <a:tr h="640080">
                <a:tc>
                  <a:txBody>
                    <a:bodyPr/>
                    <a:lstStyle/>
                    <a:p>
                      <a:r>
                        <a:rPr lang="de-DE" sz="1800" dirty="0" smtClean="0">
                          <a:solidFill>
                            <a:schemeClr val="tx2"/>
                          </a:solidFill>
                        </a:rPr>
                        <a:t>19-26 Jahre</a:t>
                      </a:r>
                      <a:endParaRPr lang="de-DE" sz="1800" dirty="0">
                        <a:solidFill>
                          <a:schemeClr val="tx2"/>
                        </a:solidFill>
                      </a:endParaRPr>
                    </a:p>
                  </a:txBody>
                  <a:tcPr/>
                </a:tc>
                <a:tc>
                  <a:txBody>
                    <a:bodyPr/>
                    <a:lstStyle/>
                    <a:p>
                      <a:r>
                        <a:rPr lang="de-DE" sz="1800" dirty="0" smtClean="0">
                          <a:solidFill>
                            <a:schemeClr val="tx2"/>
                          </a:solidFill>
                        </a:rPr>
                        <a:t>9</a:t>
                      </a:r>
                      <a:endParaRPr lang="de-DE" sz="1800" dirty="0">
                        <a:solidFill>
                          <a:schemeClr val="tx2"/>
                        </a:solidFill>
                      </a:endParaRPr>
                    </a:p>
                  </a:txBody>
                  <a:tcPr/>
                </a:tc>
                <a:tc>
                  <a:txBody>
                    <a:bodyPr/>
                    <a:lstStyle/>
                    <a:p>
                      <a:r>
                        <a:rPr lang="de-DE" sz="1800" dirty="0" smtClean="0">
                          <a:solidFill>
                            <a:schemeClr val="tx2"/>
                          </a:solidFill>
                        </a:rPr>
                        <a:t>13</a:t>
                      </a:r>
                      <a:endParaRPr lang="de-DE" sz="1800" dirty="0">
                        <a:solidFill>
                          <a:schemeClr val="tx2"/>
                        </a:solidFill>
                      </a:endParaRPr>
                    </a:p>
                  </a:txBody>
                  <a:tcPr/>
                </a:tc>
              </a:tr>
              <a:tr h="640080">
                <a:tc>
                  <a:txBody>
                    <a:bodyPr/>
                    <a:lstStyle/>
                    <a:p>
                      <a:r>
                        <a:rPr lang="de-DE" sz="1800" dirty="0" smtClean="0">
                          <a:solidFill>
                            <a:schemeClr val="tx2"/>
                          </a:solidFill>
                        </a:rPr>
                        <a:t>27-40 Jahre</a:t>
                      </a:r>
                      <a:endParaRPr lang="de-DE" sz="1800" dirty="0">
                        <a:solidFill>
                          <a:schemeClr val="tx2"/>
                        </a:solidFill>
                      </a:endParaRPr>
                    </a:p>
                  </a:txBody>
                  <a:tcPr/>
                </a:tc>
                <a:tc>
                  <a:txBody>
                    <a:bodyPr/>
                    <a:lstStyle/>
                    <a:p>
                      <a:r>
                        <a:rPr lang="de-DE" sz="1800" dirty="0" smtClean="0">
                          <a:solidFill>
                            <a:schemeClr val="tx2"/>
                          </a:solidFill>
                        </a:rPr>
                        <a:t>147</a:t>
                      </a:r>
                      <a:endParaRPr lang="de-DE" sz="1800" dirty="0">
                        <a:solidFill>
                          <a:schemeClr val="tx2"/>
                        </a:solidFill>
                      </a:endParaRPr>
                    </a:p>
                  </a:txBody>
                  <a:tcPr/>
                </a:tc>
                <a:tc>
                  <a:txBody>
                    <a:bodyPr/>
                    <a:lstStyle/>
                    <a:p>
                      <a:r>
                        <a:rPr lang="de-DE" sz="1800" dirty="0" smtClean="0">
                          <a:solidFill>
                            <a:schemeClr val="tx2"/>
                          </a:solidFill>
                        </a:rPr>
                        <a:t>169</a:t>
                      </a:r>
                      <a:endParaRPr lang="de-DE" sz="1800" dirty="0">
                        <a:solidFill>
                          <a:schemeClr val="tx2"/>
                        </a:solidFill>
                      </a:endParaRPr>
                    </a:p>
                  </a:txBody>
                  <a:tcPr/>
                </a:tc>
              </a:tr>
              <a:tr h="640080">
                <a:tc>
                  <a:txBody>
                    <a:bodyPr/>
                    <a:lstStyle/>
                    <a:p>
                      <a:r>
                        <a:rPr lang="de-DE" sz="1800" dirty="0" smtClean="0">
                          <a:solidFill>
                            <a:schemeClr val="tx2"/>
                          </a:solidFill>
                        </a:rPr>
                        <a:t>41-60 Jahre</a:t>
                      </a:r>
                      <a:endParaRPr lang="de-DE" sz="1800" dirty="0">
                        <a:solidFill>
                          <a:schemeClr val="tx2"/>
                        </a:solidFill>
                      </a:endParaRPr>
                    </a:p>
                  </a:txBody>
                  <a:tcPr/>
                </a:tc>
                <a:tc>
                  <a:txBody>
                    <a:bodyPr/>
                    <a:lstStyle/>
                    <a:p>
                      <a:r>
                        <a:rPr lang="de-DE" sz="1800" dirty="0" smtClean="0">
                          <a:solidFill>
                            <a:schemeClr val="tx2"/>
                          </a:solidFill>
                        </a:rPr>
                        <a:t>873</a:t>
                      </a:r>
                      <a:endParaRPr lang="de-DE" sz="1800" dirty="0">
                        <a:solidFill>
                          <a:schemeClr val="tx2"/>
                        </a:solidFill>
                      </a:endParaRPr>
                    </a:p>
                  </a:txBody>
                  <a:tcPr/>
                </a:tc>
                <a:tc>
                  <a:txBody>
                    <a:bodyPr/>
                    <a:lstStyle/>
                    <a:p>
                      <a:r>
                        <a:rPr lang="de-DE" sz="1800" dirty="0" smtClean="0">
                          <a:solidFill>
                            <a:schemeClr val="tx2"/>
                          </a:solidFill>
                        </a:rPr>
                        <a:t>898</a:t>
                      </a:r>
                      <a:endParaRPr lang="de-DE" sz="1800" dirty="0">
                        <a:solidFill>
                          <a:schemeClr val="tx2"/>
                        </a:solidFill>
                      </a:endParaRPr>
                    </a:p>
                  </a:txBody>
                  <a:tcPr/>
                </a:tc>
              </a:tr>
              <a:tr h="433718">
                <a:tc>
                  <a:txBody>
                    <a:bodyPr/>
                    <a:lstStyle/>
                    <a:p>
                      <a:r>
                        <a:rPr lang="de-DE" sz="1800" dirty="0" smtClean="0">
                          <a:solidFill>
                            <a:schemeClr val="tx2"/>
                          </a:solidFill>
                        </a:rPr>
                        <a:t>&gt; 60 Jahre</a:t>
                      </a:r>
                      <a:endParaRPr lang="de-DE" sz="1800" dirty="0">
                        <a:solidFill>
                          <a:schemeClr val="tx2"/>
                        </a:solidFill>
                      </a:endParaRPr>
                    </a:p>
                  </a:txBody>
                  <a:tcPr/>
                </a:tc>
                <a:tc>
                  <a:txBody>
                    <a:bodyPr/>
                    <a:lstStyle/>
                    <a:p>
                      <a:r>
                        <a:rPr lang="de-DE" sz="1800" dirty="0" smtClean="0">
                          <a:solidFill>
                            <a:schemeClr val="tx2"/>
                          </a:solidFill>
                        </a:rPr>
                        <a:t>1502</a:t>
                      </a:r>
                      <a:endParaRPr lang="de-DE" sz="1800" dirty="0">
                        <a:solidFill>
                          <a:schemeClr val="tx2"/>
                        </a:solidFill>
                      </a:endParaRPr>
                    </a:p>
                  </a:txBody>
                  <a:tcPr/>
                </a:tc>
                <a:tc>
                  <a:txBody>
                    <a:bodyPr/>
                    <a:lstStyle/>
                    <a:p>
                      <a:r>
                        <a:rPr lang="de-DE" sz="1800" dirty="0" smtClean="0">
                          <a:solidFill>
                            <a:schemeClr val="tx2"/>
                          </a:solidFill>
                        </a:rPr>
                        <a:t>1456</a:t>
                      </a:r>
                      <a:endParaRPr lang="de-DE" sz="1800" dirty="0">
                        <a:solidFill>
                          <a:schemeClr val="tx2"/>
                        </a:solidFill>
                      </a:endParaRPr>
                    </a:p>
                  </a:txBody>
                  <a:tcPr/>
                </a:tc>
              </a:tr>
            </a:tbl>
          </a:graphicData>
        </a:graphic>
      </p:graphicFrame>
    </p:spTree>
    <p:extLst>
      <p:ext uri="{BB962C8B-B14F-4D97-AF65-F5344CB8AC3E}">
        <p14:creationId xmlns:p14="http://schemas.microsoft.com/office/powerpoint/2010/main" val="1995688669"/>
      </p:ext>
    </p:extLst>
  </p:cSld>
  <p:clrMapOvr>
    <a:masterClrMapping/>
  </p:clrMapOvr>
  <p:transition spd="slow" advClick="0" advTm="7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5" y="1196753"/>
            <a:ext cx="7488832" cy="4524316"/>
          </a:xfrm>
          <a:prstGeom prst="rect">
            <a:avLst/>
          </a:prstGeom>
        </p:spPr>
        <p:txBody>
          <a:bodyPr wrap="square">
            <a:spAutoFit/>
          </a:bodyPr>
          <a:lstStyle/>
          <a:p>
            <a:r>
              <a:rPr lang="de-DE" b="1" dirty="0" smtClean="0">
                <a:solidFill>
                  <a:schemeClr val="accent1">
                    <a:lumMod val="75000"/>
                  </a:schemeClr>
                </a:solidFill>
              </a:rPr>
              <a:t>2. Unsere Heimatabende</a:t>
            </a:r>
            <a:endParaRPr lang="de-DE" b="1" dirty="0">
              <a:solidFill>
                <a:schemeClr val="accent1">
                  <a:lumMod val="75000"/>
                </a:schemeClr>
              </a:solidFill>
            </a:endParaRPr>
          </a:p>
          <a:p>
            <a:endParaRPr lang="de-DE" dirty="0">
              <a:solidFill>
                <a:schemeClr val="accent1">
                  <a:lumMod val="75000"/>
                </a:schemeClr>
              </a:solidFill>
            </a:endParaRPr>
          </a:p>
          <a:p>
            <a:r>
              <a:rPr lang="de-DE" dirty="0" smtClean="0">
                <a:solidFill>
                  <a:schemeClr val="accent1">
                    <a:lumMod val="75000"/>
                  </a:schemeClr>
                </a:solidFill>
              </a:rPr>
              <a:t>Insgesamt </a:t>
            </a:r>
            <a:r>
              <a:rPr lang="de-DE" dirty="0">
                <a:solidFill>
                  <a:schemeClr val="accent1">
                    <a:lumMod val="75000"/>
                  </a:schemeClr>
                </a:solidFill>
              </a:rPr>
              <a:t>48 </a:t>
            </a:r>
            <a:r>
              <a:rPr lang="de-DE" dirty="0" smtClean="0">
                <a:solidFill>
                  <a:schemeClr val="accent1">
                    <a:lumMod val="75000"/>
                  </a:schemeClr>
                </a:solidFill>
              </a:rPr>
              <a:t>Heimatabende fanden im Jahr 2013 </a:t>
            </a:r>
            <a:r>
              <a:rPr lang="de-DE" dirty="0">
                <a:solidFill>
                  <a:schemeClr val="accent1">
                    <a:lumMod val="75000"/>
                  </a:schemeClr>
                </a:solidFill>
              </a:rPr>
              <a:t>statt. Ausgefallen sind sie lediglich am </a:t>
            </a:r>
            <a:r>
              <a:rPr lang="de-DE" dirty="0" smtClean="0">
                <a:solidFill>
                  <a:schemeClr val="accent1">
                    <a:lumMod val="75000"/>
                  </a:schemeClr>
                </a:solidFill>
              </a:rPr>
              <a:t>12.2</a:t>
            </a:r>
            <a:r>
              <a:rPr lang="de-DE" dirty="0">
                <a:solidFill>
                  <a:schemeClr val="accent1">
                    <a:lumMod val="75000"/>
                  </a:schemeClr>
                </a:solidFill>
              </a:rPr>
              <a:t>. (Karneval), </a:t>
            </a:r>
            <a:r>
              <a:rPr lang="de-DE" dirty="0" smtClean="0">
                <a:solidFill>
                  <a:schemeClr val="accent1">
                    <a:lumMod val="75000"/>
                  </a:schemeClr>
                </a:solidFill>
              </a:rPr>
              <a:t>23.7. (Sanierung Boden Henkelsaal), am 24.12</a:t>
            </a:r>
            <a:r>
              <a:rPr lang="de-DE" dirty="0">
                <a:solidFill>
                  <a:schemeClr val="accent1">
                    <a:lumMod val="75000"/>
                  </a:schemeClr>
                </a:solidFill>
              </a:rPr>
              <a:t>. (Weihnachtspause</a:t>
            </a:r>
            <a:r>
              <a:rPr lang="de-DE" dirty="0" smtClean="0">
                <a:solidFill>
                  <a:schemeClr val="accent1">
                    <a:lumMod val="75000"/>
                  </a:schemeClr>
                </a:solidFill>
              </a:rPr>
              <a:t>) und am 31.12. (Silvester).</a:t>
            </a:r>
            <a:endParaRPr lang="de-DE" dirty="0">
              <a:solidFill>
                <a:schemeClr val="accent1">
                  <a:lumMod val="75000"/>
                </a:schemeClr>
              </a:solidFill>
            </a:endParaRPr>
          </a:p>
          <a:p>
            <a:r>
              <a:rPr lang="de-DE" dirty="0">
                <a:solidFill>
                  <a:schemeClr val="accent1">
                    <a:lumMod val="75000"/>
                  </a:schemeClr>
                </a:solidFill>
              </a:rPr>
              <a:t> </a:t>
            </a:r>
          </a:p>
          <a:p>
            <a:pPr>
              <a:tabLst>
                <a:tab pos="1879600" algn="l"/>
                <a:tab pos="2692400" algn="l"/>
              </a:tabLst>
            </a:pPr>
            <a:r>
              <a:rPr lang="de-DE" u="sng" dirty="0">
                <a:solidFill>
                  <a:schemeClr val="accent1">
                    <a:lumMod val="75000"/>
                  </a:schemeClr>
                </a:solidFill>
              </a:rPr>
              <a:t>Ein Überblick</a:t>
            </a:r>
            <a:r>
              <a:rPr lang="de-DE" u="sng" dirty="0" smtClean="0">
                <a:solidFill>
                  <a:schemeClr val="accent1">
                    <a:lumMod val="75000"/>
                  </a:schemeClr>
                </a:solidFill>
              </a:rPr>
              <a:t>:</a:t>
            </a:r>
            <a:r>
              <a:rPr lang="de-DE" dirty="0" smtClean="0">
                <a:solidFill>
                  <a:schemeClr val="accent1">
                    <a:lumMod val="75000"/>
                  </a:schemeClr>
                </a:solidFill>
              </a:rPr>
              <a:t>			               2013		 2012</a:t>
            </a:r>
            <a:endParaRPr lang="de-DE" u="sng" dirty="0">
              <a:solidFill>
                <a:schemeClr val="accent1">
                  <a:lumMod val="75000"/>
                </a:schemeClr>
              </a:solidFill>
            </a:endParaRPr>
          </a:p>
          <a:p>
            <a:r>
              <a:rPr lang="de-DE" dirty="0">
                <a:solidFill>
                  <a:schemeClr val="accent1">
                    <a:lumMod val="75000"/>
                  </a:schemeClr>
                </a:solidFill>
              </a:rPr>
              <a:t> </a:t>
            </a:r>
          </a:p>
          <a:p>
            <a:r>
              <a:rPr lang="de-DE" dirty="0">
                <a:solidFill>
                  <a:schemeClr val="accent1">
                    <a:lumMod val="75000"/>
                  </a:schemeClr>
                </a:solidFill>
              </a:rPr>
              <a:t>Traditionelle Heimatabende:	</a:t>
            </a:r>
            <a:r>
              <a:rPr lang="de-DE" dirty="0" smtClean="0">
                <a:solidFill>
                  <a:schemeClr val="accent1">
                    <a:lumMod val="75000"/>
                  </a:schemeClr>
                </a:solidFill>
              </a:rPr>
              <a:t>	16</a:t>
            </a:r>
            <a:r>
              <a:rPr lang="de-DE" dirty="0">
                <a:solidFill>
                  <a:schemeClr val="accent1">
                    <a:lumMod val="75000"/>
                  </a:schemeClr>
                </a:solidFill>
              </a:rPr>
              <a:t>	</a:t>
            </a:r>
            <a:r>
              <a:rPr lang="de-DE" dirty="0" smtClean="0">
                <a:solidFill>
                  <a:schemeClr val="accent1">
                    <a:lumMod val="75000"/>
                  </a:schemeClr>
                </a:solidFill>
              </a:rPr>
              <a:t>	    16</a:t>
            </a:r>
          </a:p>
          <a:p>
            <a:r>
              <a:rPr lang="de-DE" dirty="0" smtClean="0">
                <a:solidFill>
                  <a:schemeClr val="accent1">
                    <a:lumMod val="75000"/>
                  </a:schemeClr>
                </a:solidFill>
              </a:rPr>
              <a:t>Empfänge:			  2		      3</a:t>
            </a:r>
            <a:endParaRPr lang="de-DE" dirty="0">
              <a:solidFill>
                <a:schemeClr val="accent1">
                  <a:lumMod val="75000"/>
                </a:schemeClr>
              </a:solidFill>
            </a:endParaRPr>
          </a:p>
          <a:p>
            <a:r>
              <a:rPr lang="de-DE" dirty="0">
                <a:solidFill>
                  <a:schemeClr val="accent1">
                    <a:lumMod val="75000"/>
                  </a:schemeClr>
                </a:solidFill>
              </a:rPr>
              <a:t>Referate mit Bezug zu Düsseldorf</a:t>
            </a:r>
            <a:r>
              <a:rPr lang="de-DE" dirty="0" smtClean="0">
                <a:solidFill>
                  <a:schemeClr val="accent1">
                    <a:lumMod val="75000"/>
                  </a:schemeClr>
                </a:solidFill>
              </a:rPr>
              <a:t>:	17</a:t>
            </a:r>
            <a:r>
              <a:rPr lang="de-DE" dirty="0">
                <a:solidFill>
                  <a:schemeClr val="accent1">
                    <a:lumMod val="75000"/>
                  </a:schemeClr>
                </a:solidFill>
              </a:rPr>
              <a:t>	</a:t>
            </a:r>
            <a:r>
              <a:rPr lang="de-DE" dirty="0" smtClean="0">
                <a:solidFill>
                  <a:schemeClr val="accent1">
                    <a:lumMod val="75000"/>
                  </a:schemeClr>
                </a:solidFill>
              </a:rPr>
              <a:t>	      7</a:t>
            </a:r>
            <a:endParaRPr lang="de-DE" dirty="0">
              <a:solidFill>
                <a:schemeClr val="accent1">
                  <a:lumMod val="75000"/>
                </a:schemeClr>
              </a:solidFill>
            </a:endParaRPr>
          </a:p>
          <a:p>
            <a:r>
              <a:rPr lang="de-DE" dirty="0">
                <a:solidFill>
                  <a:schemeClr val="accent1">
                    <a:lumMod val="75000"/>
                  </a:schemeClr>
                </a:solidFill>
              </a:rPr>
              <a:t>Referate mit freien Themen:		</a:t>
            </a:r>
            <a:r>
              <a:rPr lang="de-DE" dirty="0" smtClean="0">
                <a:solidFill>
                  <a:schemeClr val="accent1">
                    <a:lumMod val="75000"/>
                  </a:schemeClr>
                </a:solidFill>
              </a:rPr>
              <a:t>10		    14</a:t>
            </a:r>
          </a:p>
          <a:p>
            <a:r>
              <a:rPr lang="de-DE" dirty="0" smtClean="0">
                <a:solidFill>
                  <a:schemeClr val="accent1">
                    <a:lumMod val="75000"/>
                  </a:schemeClr>
                </a:solidFill>
              </a:rPr>
              <a:t>Jonges </a:t>
            </a:r>
            <a:r>
              <a:rPr lang="de-DE" dirty="0">
                <a:solidFill>
                  <a:schemeClr val="accent1">
                    <a:lumMod val="75000"/>
                  </a:schemeClr>
                </a:solidFill>
              </a:rPr>
              <a:t>Forum:			</a:t>
            </a:r>
            <a:r>
              <a:rPr lang="de-DE" dirty="0" smtClean="0">
                <a:solidFill>
                  <a:schemeClr val="accent1">
                    <a:lumMod val="75000"/>
                  </a:schemeClr>
                </a:solidFill>
              </a:rPr>
              <a:t>  2</a:t>
            </a:r>
            <a:r>
              <a:rPr lang="de-DE" dirty="0">
                <a:solidFill>
                  <a:schemeClr val="accent1">
                    <a:lumMod val="75000"/>
                  </a:schemeClr>
                </a:solidFill>
              </a:rPr>
              <a:t>	</a:t>
            </a:r>
            <a:r>
              <a:rPr lang="de-DE" dirty="0" smtClean="0">
                <a:solidFill>
                  <a:schemeClr val="accent1">
                    <a:lumMod val="75000"/>
                  </a:schemeClr>
                </a:solidFill>
              </a:rPr>
              <a:t>	      3</a:t>
            </a:r>
            <a:endParaRPr lang="de-DE" dirty="0">
              <a:solidFill>
                <a:schemeClr val="accent1">
                  <a:lumMod val="75000"/>
                </a:schemeClr>
              </a:solidFill>
            </a:endParaRPr>
          </a:p>
          <a:p>
            <a:r>
              <a:rPr lang="de-DE" dirty="0">
                <a:solidFill>
                  <a:schemeClr val="accent1">
                    <a:lumMod val="75000"/>
                  </a:schemeClr>
                </a:solidFill>
              </a:rPr>
              <a:t>Jonges Couch:			</a:t>
            </a:r>
            <a:r>
              <a:rPr lang="de-DE" dirty="0" smtClean="0">
                <a:solidFill>
                  <a:schemeClr val="accent1">
                    <a:lumMod val="75000"/>
                  </a:schemeClr>
                </a:solidFill>
              </a:rPr>
              <a:t>  1</a:t>
            </a:r>
            <a:r>
              <a:rPr lang="de-DE" dirty="0">
                <a:solidFill>
                  <a:schemeClr val="accent1">
                    <a:lumMod val="75000"/>
                  </a:schemeClr>
                </a:solidFill>
              </a:rPr>
              <a:t>	</a:t>
            </a:r>
            <a:r>
              <a:rPr lang="de-DE" dirty="0" smtClean="0">
                <a:solidFill>
                  <a:schemeClr val="accent1">
                    <a:lumMod val="75000"/>
                  </a:schemeClr>
                </a:solidFill>
              </a:rPr>
              <a:t>	      1</a:t>
            </a:r>
            <a:endParaRPr lang="de-DE" dirty="0">
              <a:solidFill>
                <a:schemeClr val="accent1">
                  <a:lumMod val="75000"/>
                </a:schemeClr>
              </a:solidFill>
            </a:endParaRPr>
          </a:p>
          <a:p>
            <a:r>
              <a:rPr lang="de-DE" dirty="0">
                <a:solidFill>
                  <a:schemeClr val="accent1">
                    <a:lumMod val="75000"/>
                  </a:schemeClr>
                </a:solidFill>
              </a:rPr>
              <a:t>Theaterabend in der Komödie:	</a:t>
            </a:r>
            <a:r>
              <a:rPr lang="de-DE" dirty="0" smtClean="0">
                <a:solidFill>
                  <a:schemeClr val="accent1">
                    <a:lumMod val="75000"/>
                  </a:schemeClr>
                </a:solidFill>
              </a:rPr>
              <a:t>  1</a:t>
            </a:r>
            <a:r>
              <a:rPr lang="de-DE" dirty="0">
                <a:solidFill>
                  <a:schemeClr val="accent1">
                    <a:lumMod val="75000"/>
                  </a:schemeClr>
                </a:solidFill>
              </a:rPr>
              <a:t>	</a:t>
            </a:r>
            <a:r>
              <a:rPr lang="de-DE" dirty="0" smtClean="0">
                <a:solidFill>
                  <a:schemeClr val="accent1">
                    <a:lumMod val="75000"/>
                  </a:schemeClr>
                </a:solidFill>
              </a:rPr>
              <a:t>	      1</a:t>
            </a:r>
            <a:endParaRPr lang="de-DE" dirty="0">
              <a:solidFill>
                <a:schemeClr val="accent1">
                  <a:lumMod val="75000"/>
                </a:schemeClr>
              </a:solidFill>
            </a:endParaRPr>
          </a:p>
          <a:p>
            <a:r>
              <a:rPr lang="de-DE" dirty="0">
                <a:solidFill>
                  <a:schemeClr val="accent1">
                    <a:lumMod val="75000"/>
                  </a:schemeClr>
                </a:solidFill>
              </a:rPr>
              <a:t>Besondere Heimatabende:		</a:t>
            </a:r>
            <a:r>
              <a:rPr lang="de-DE" dirty="0" smtClean="0">
                <a:solidFill>
                  <a:schemeClr val="accent1">
                    <a:lumMod val="75000"/>
                  </a:schemeClr>
                </a:solidFill>
              </a:rPr>
              <a:t>  1		      2</a:t>
            </a:r>
            <a:endParaRPr lang="de-DE" dirty="0">
              <a:solidFill>
                <a:schemeClr val="accent1">
                  <a:lumMod val="75000"/>
                </a:schemeClr>
              </a:solidFill>
            </a:endParaRPr>
          </a:p>
        </p:txBody>
      </p:sp>
    </p:spTree>
    <p:extLst>
      <p:ext uri="{BB962C8B-B14F-4D97-AF65-F5344CB8AC3E}">
        <p14:creationId xmlns:p14="http://schemas.microsoft.com/office/powerpoint/2010/main" val="4273342629"/>
      </p:ext>
    </p:extLst>
  </p:cSld>
  <p:clrMapOvr>
    <a:masterClrMapping/>
  </p:clrMapOvr>
  <p:transition spd="slow" advClick="0" advTm="7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5" y="1196754"/>
            <a:ext cx="7488832" cy="4247317"/>
          </a:xfrm>
          <a:prstGeom prst="rect">
            <a:avLst/>
          </a:prstGeom>
        </p:spPr>
        <p:txBody>
          <a:bodyPr wrap="square">
            <a:spAutoFit/>
          </a:bodyPr>
          <a:lstStyle/>
          <a:p>
            <a:r>
              <a:rPr lang="de-DE" dirty="0" smtClean="0">
                <a:solidFill>
                  <a:schemeClr val="accent1">
                    <a:lumMod val="75000"/>
                  </a:schemeClr>
                </a:solidFill>
              </a:rPr>
              <a:t>Darüber hinaus fanden folgende </a:t>
            </a:r>
            <a:r>
              <a:rPr lang="de-DE" b="1" dirty="0" smtClean="0">
                <a:solidFill>
                  <a:schemeClr val="accent1">
                    <a:lumMod val="75000"/>
                  </a:schemeClr>
                </a:solidFill>
              </a:rPr>
              <a:t>„Besondere Veranstaltungen“ </a:t>
            </a:r>
            <a:r>
              <a:rPr lang="de-DE" dirty="0" smtClean="0">
                <a:solidFill>
                  <a:schemeClr val="accent1">
                    <a:lumMod val="75000"/>
                  </a:schemeClr>
                </a:solidFill>
              </a:rPr>
              <a:t>statt:</a:t>
            </a:r>
          </a:p>
          <a:p>
            <a:r>
              <a:rPr lang="de-DE" dirty="0" smtClean="0">
                <a:solidFill>
                  <a:schemeClr val="accent1">
                    <a:lumMod val="75000"/>
                  </a:schemeClr>
                </a:solidFill>
              </a:rPr>
              <a:t> </a:t>
            </a:r>
          </a:p>
          <a:p>
            <a:endParaRPr lang="de-DE" dirty="0" smtClean="0">
              <a:solidFill>
                <a:schemeClr val="accent1">
                  <a:lumMod val="75000"/>
                </a:schemeClr>
              </a:solidFill>
            </a:endParaRPr>
          </a:p>
          <a:p>
            <a:pPr marL="285750" indent="-285750">
              <a:buFont typeface="Arial"/>
              <a:buChar char="•"/>
            </a:pPr>
            <a:r>
              <a:rPr lang="de-DE" dirty="0" smtClean="0">
                <a:solidFill>
                  <a:schemeClr val="accent1">
                    <a:lumMod val="75000"/>
                  </a:schemeClr>
                </a:solidFill>
              </a:rPr>
              <a:t>„Wir feiern mit Freunden – 80 Jahre Düsseldorfer Jonges“ (17.03.),</a:t>
            </a:r>
          </a:p>
          <a:p>
            <a:endParaRPr lang="de-DE" dirty="0" smtClean="0">
              <a:solidFill>
                <a:schemeClr val="accent1">
                  <a:lumMod val="75000"/>
                </a:schemeClr>
              </a:solidFill>
            </a:endParaRPr>
          </a:p>
          <a:p>
            <a:pPr marL="285750" indent="-285750">
              <a:buFont typeface="Arial"/>
              <a:buChar char="•"/>
            </a:pPr>
            <a:r>
              <a:rPr lang="de-DE" dirty="0" smtClean="0">
                <a:solidFill>
                  <a:schemeClr val="accent1">
                    <a:lumMod val="75000"/>
                  </a:schemeClr>
                </a:solidFill>
              </a:rPr>
              <a:t>„Bürgerfest Düsseldorfer Jonges (13.09.)“ </a:t>
            </a:r>
          </a:p>
          <a:p>
            <a:endParaRPr lang="de-DE" dirty="0" smtClean="0">
              <a:solidFill>
                <a:schemeClr val="accent1">
                  <a:lumMod val="75000"/>
                </a:schemeClr>
              </a:solidFill>
            </a:endParaRPr>
          </a:p>
          <a:p>
            <a:pPr marL="266700">
              <a:tabLst>
                <a:tab pos="533400" algn="l"/>
              </a:tabLst>
            </a:pPr>
            <a:r>
              <a:rPr lang="de-DE" dirty="0" smtClean="0">
                <a:solidFill>
                  <a:schemeClr val="accent1">
                    <a:lumMod val="75000"/>
                  </a:schemeClr>
                </a:solidFill>
              </a:rPr>
              <a:t>und</a:t>
            </a:r>
          </a:p>
          <a:p>
            <a:pPr marL="266700">
              <a:tabLst>
                <a:tab pos="533400" algn="l"/>
              </a:tabLst>
            </a:pPr>
            <a:endParaRPr lang="de-DE" dirty="0" smtClean="0">
              <a:solidFill>
                <a:schemeClr val="accent1">
                  <a:lumMod val="75000"/>
                </a:schemeClr>
              </a:solidFill>
            </a:endParaRPr>
          </a:p>
          <a:p>
            <a:pPr marL="285750" indent="-285750">
              <a:buFont typeface="Arial"/>
              <a:buChar char="•"/>
            </a:pPr>
            <a:r>
              <a:rPr lang="de-DE" dirty="0">
                <a:solidFill>
                  <a:schemeClr val="accent1">
                    <a:lumMod val="75000"/>
                  </a:schemeClr>
                </a:solidFill>
              </a:rPr>
              <a:t>„Übergabe ‚</a:t>
            </a:r>
            <a:r>
              <a:rPr lang="de-DE" dirty="0" err="1">
                <a:solidFill>
                  <a:schemeClr val="accent1">
                    <a:lumMod val="75000"/>
                  </a:schemeClr>
                </a:solidFill>
              </a:rPr>
              <a:t>Wateregg</a:t>
            </a:r>
            <a:r>
              <a:rPr lang="de-DE" dirty="0">
                <a:solidFill>
                  <a:schemeClr val="accent1">
                    <a:lumMod val="75000"/>
                  </a:schemeClr>
                </a:solidFill>
              </a:rPr>
              <a:t>` an Landeshauptstadt Düsseldorf“ (19.11.)</a:t>
            </a:r>
          </a:p>
          <a:p>
            <a:endParaRPr lang="de-DE" u="sng" dirty="0">
              <a:solidFill>
                <a:schemeClr val="accent1">
                  <a:lumMod val="75000"/>
                </a:schemeClr>
              </a:solidFill>
            </a:endParaRPr>
          </a:p>
          <a:p>
            <a:endParaRPr lang="de-DE" u="sng" dirty="0" smtClean="0">
              <a:solidFill>
                <a:schemeClr val="accent1">
                  <a:lumMod val="75000"/>
                </a:schemeClr>
              </a:solidFill>
            </a:endParaRPr>
          </a:p>
          <a:p>
            <a:endParaRPr lang="de-DE" u="sng" dirty="0">
              <a:solidFill>
                <a:schemeClr val="accent1">
                  <a:lumMod val="75000"/>
                </a:schemeClr>
              </a:solidFill>
            </a:endParaRPr>
          </a:p>
          <a:p>
            <a:endParaRPr lang="de-DE" u="sng" dirty="0" smtClean="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val="2812264276"/>
      </p:ext>
    </p:extLst>
  </p:cSld>
  <p:clrMapOvr>
    <a:masterClrMapping/>
  </p:clrMapOvr>
  <p:transition spd="slow" advClick="0" advTm="7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980729"/>
            <a:ext cx="7200800" cy="5188601"/>
          </a:xfrm>
          <a:prstGeom prst="rect">
            <a:avLst/>
          </a:prstGeom>
        </p:spPr>
        <p:txBody>
          <a:bodyPr wrap="square">
            <a:spAutoFit/>
          </a:bodyPr>
          <a:lstStyle/>
          <a:p>
            <a:pPr lvl="0"/>
            <a:r>
              <a:rPr lang="de-DE" b="1" dirty="0">
                <a:solidFill>
                  <a:schemeClr val="accent1">
                    <a:lumMod val="75000"/>
                  </a:schemeClr>
                </a:solidFill>
              </a:rPr>
              <a:t>3. Ehrungen, Auszeichnungen, Jubiläen, Preise</a:t>
            </a:r>
          </a:p>
          <a:p>
            <a:r>
              <a:rPr lang="de-DE" dirty="0"/>
              <a:t> </a:t>
            </a:r>
          </a:p>
          <a:p>
            <a:r>
              <a:rPr lang="de-DE" dirty="0">
                <a:solidFill>
                  <a:schemeClr val="accent1">
                    <a:lumMod val="75000"/>
                  </a:schemeClr>
                </a:solidFill>
              </a:rPr>
              <a:t>Mit der </a:t>
            </a:r>
            <a:r>
              <a:rPr lang="de-DE" b="1" dirty="0" smtClean="0">
                <a:solidFill>
                  <a:schemeClr val="accent1">
                    <a:lumMod val="75000"/>
                  </a:schemeClr>
                </a:solidFill>
              </a:rPr>
              <a:t>„Goldenen Ehrennadel“ </a:t>
            </a:r>
            <a:r>
              <a:rPr lang="de-DE" dirty="0">
                <a:solidFill>
                  <a:schemeClr val="accent1">
                    <a:lumMod val="75000"/>
                  </a:schemeClr>
                </a:solidFill>
              </a:rPr>
              <a:t>wurden </a:t>
            </a:r>
            <a:r>
              <a:rPr lang="de-DE" dirty="0" smtClean="0">
                <a:solidFill>
                  <a:schemeClr val="accent1">
                    <a:lumMod val="75000"/>
                  </a:schemeClr>
                </a:solidFill>
              </a:rPr>
              <a:t>drei </a:t>
            </a:r>
            <a:r>
              <a:rPr lang="de-DE" dirty="0">
                <a:solidFill>
                  <a:schemeClr val="accent1">
                    <a:lumMod val="75000"/>
                  </a:schemeClr>
                </a:solidFill>
              </a:rPr>
              <a:t>Heimatfreunde geehrt:</a:t>
            </a:r>
          </a:p>
          <a:p>
            <a:pPr>
              <a:lnSpc>
                <a:spcPts val="2060"/>
              </a:lnSpc>
            </a:pPr>
            <a:r>
              <a:rPr lang="de-DE" dirty="0"/>
              <a:t> </a:t>
            </a:r>
          </a:p>
          <a:p>
            <a:pPr marL="285750" lvl="0" indent="-285750">
              <a:lnSpc>
                <a:spcPts val="2060"/>
              </a:lnSpc>
              <a:buFont typeface="Arial"/>
              <a:buChar char="•"/>
            </a:pPr>
            <a:r>
              <a:rPr lang="de-DE" dirty="0" smtClean="0">
                <a:solidFill>
                  <a:schemeClr val="accent1">
                    <a:lumMod val="75000"/>
                  </a:schemeClr>
                </a:solidFill>
              </a:rPr>
              <a:t>Fred </a:t>
            </a:r>
            <a:r>
              <a:rPr lang="de-DE" dirty="0" err="1" smtClean="0">
                <a:solidFill>
                  <a:schemeClr val="accent1">
                    <a:lumMod val="75000"/>
                  </a:schemeClr>
                </a:solidFill>
              </a:rPr>
              <a:t>Kirst</a:t>
            </a:r>
            <a:endParaRPr lang="de-DE" dirty="0">
              <a:solidFill>
                <a:schemeClr val="accent1">
                  <a:lumMod val="75000"/>
                </a:schemeClr>
              </a:solidFill>
            </a:endParaRPr>
          </a:p>
          <a:p>
            <a:pPr marL="285750" lvl="0" indent="-285750">
              <a:lnSpc>
                <a:spcPts val="2060"/>
              </a:lnSpc>
              <a:buFont typeface="Arial"/>
              <a:buChar char="•"/>
            </a:pPr>
            <a:r>
              <a:rPr lang="de-DE" dirty="0" smtClean="0">
                <a:solidFill>
                  <a:schemeClr val="accent1">
                    <a:lumMod val="75000"/>
                  </a:schemeClr>
                </a:solidFill>
              </a:rPr>
              <a:t>Werner Schalhorn</a:t>
            </a:r>
            <a:endParaRPr lang="de-DE" dirty="0">
              <a:solidFill>
                <a:schemeClr val="accent1">
                  <a:lumMod val="75000"/>
                </a:schemeClr>
              </a:solidFill>
            </a:endParaRPr>
          </a:p>
          <a:p>
            <a:pPr marL="285750" lvl="0" indent="-285750">
              <a:lnSpc>
                <a:spcPts val="2060"/>
              </a:lnSpc>
              <a:buFont typeface="Arial"/>
              <a:buChar char="•"/>
            </a:pPr>
            <a:r>
              <a:rPr lang="de-DE" dirty="0" smtClean="0">
                <a:solidFill>
                  <a:schemeClr val="accent1">
                    <a:lumMod val="75000"/>
                  </a:schemeClr>
                </a:solidFill>
              </a:rPr>
              <a:t>Gerd Schlüter</a:t>
            </a:r>
          </a:p>
          <a:p>
            <a:pPr lvl="0">
              <a:lnSpc>
                <a:spcPts val="2060"/>
              </a:lnSpc>
            </a:pPr>
            <a:r>
              <a:rPr lang="de-DE" dirty="0"/>
              <a:t> </a:t>
            </a:r>
          </a:p>
          <a:p>
            <a:pPr>
              <a:lnSpc>
                <a:spcPts val="2060"/>
              </a:lnSpc>
            </a:pPr>
            <a:r>
              <a:rPr lang="de-DE" dirty="0">
                <a:solidFill>
                  <a:schemeClr val="accent1">
                    <a:lumMod val="75000"/>
                  </a:schemeClr>
                </a:solidFill>
              </a:rPr>
              <a:t>Mit der </a:t>
            </a:r>
            <a:r>
              <a:rPr lang="de-DE" b="1" dirty="0" smtClean="0">
                <a:solidFill>
                  <a:schemeClr val="accent1">
                    <a:lumMod val="75000"/>
                  </a:schemeClr>
                </a:solidFill>
              </a:rPr>
              <a:t>„Silbernen Ehrennadel“ </a:t>
            </a:r>
            <a:r>
              <a:rPr lang="de-DE" dirty="0">
                <a:solidFill>
                  <a:schemeClr val="accent1">
                    <a:lumMod val="75000"/>
                  </a:schemeClr>
                </a:solidFill>
              </a:rPr>
              <a:t>haben wir </a:t>
            </a:r>
            <a:r>
              <a:rPr lang="de-DE" dirty="0" smtClean="0">
                <a:solidFill>
                  <a:schemeClr val="accent1">
                    <a:lumMod val="75000"/>
                  </a:schemeClr>
                </a:solidFill>
              </a:rPr>
              <a:t>sechs Heimatfreunde </a:t>
            </a:r>
            <a:r>
              <a:rPr lang="de-DE" dirty="0">
                <a:solidFill>
                  <a:schemeClr val="accent1">
                    <a:lumMod val="75000"/>
                  </a:schemeClr>
                </a:solidFill>
              </a:rPr>
              <a:t>geehrt:</a:t>
            </a:r>
          </a:p>
          <a:p>
            <a:pPr>
              <a:lnSpc>
                <a:spcPts val="2060"/>
              </a:lnSpc>
            </a:pPr>
            <a:r>
              <a:rPr lang="de-DE" dirty="0">
                <a:solidFill>
                  <a:schemeClr val="accent1">
                    <a:lumMod val="75000"/>
                  </a:schemeClr>
                </a:solidFill>
              </a:rPr>
              <a:t> </a:t>
            </a:r>
          </a:p>
          <a:p>
            <a:pPr marL="285750" lvl="0" indent="-285750">
              <a:lnSpc>
                <a:spcPts val="2060"/>
              </a:lnSpc>
              <a:buFont typeface="Arial"/>
              <a:buChar char="•"/>
            </a:pPr>
            <a:r>
              <a:rPr lang="de-DE" dirty="0" smtClean="0">
                <a:solidFill>
                  <a:schemeClr val="accent1">
                    <a:lumMod val="75000"/>
                  </a:schemeClr>
                </a:solidFill>
              </a:rPr>
              <a:t>Hans Fink</a:t>
            </a:r>
          </a:p>
          <a:p>
            <a:pPr marL="285750" lvl="0" indent="-285750">
              <a:lnSpc>
                <a:spcPts val="2060"/>
              </a:lnSpc>
              <a:buFont typeface="Arial"/>
              <a:buChar char="•"/>
            </a:pPr>
            <a:r>
              <a:rPr lang="de-DE" dirty="0" smtClean="0">
                <a:solidFill>
                  <a:schemeClr val="accent1">
                    <a:lumMod val="75000"/>
                  </a:schemeClr>
                </a:solidFill>
              </a:rPr>
              <a:t>Horst </a:t>
            </a:r>
            <a:r>
              <a:rPr lang="de-DE" dirty="0" err="1" smtClean="0">
                <a:solidFill>
                  <a:schemeClr val="accent1">
                    <a:lumMod val="75000"/>
                  </a:schemeClr>
                </a:solidFill>
              </a:rPr>
              <a:t>Mehlem</a:t>
            </a:r>
            <a:endParaRPr lang="de-DE" dirty="0">
              <a:solidFill>
                <a:schemeClr val="accent1">
                  <a:lumMod val="75000"/>
                </a:schemeClr>
              </a:solidFill>
            </a:endParaRPr>
          </a:p>
          <a:p>
            <a:pPr marL="285750" lvl="0" indent="-285750">
              <a:lnSpc>
                <a:spcPts val="2060"/>
              </a:lnSpc>
              <a:buFont typeface="Arial"/>
              <a:buChar char="•"/>
            </a:pPr>
            <a:r>
              <a:rPr lang="de-DE" dirty="0" smtClean="0">
                <a:solidFill>
                  <a:schemeClr val="accent1">
                    <a:lumMod val="75000"/>
                  </a:schemeClr>
                </a:solidFill>
              </a:rPr>
              <a:t>Andreas Meuser</a:t>
            </a:r>
            <a:endParaRPr lang="de-DE" dirty="0">
              <a:solidFill>
                <a:schemeClr val="accent1">
                  <a:lumMod val="75000"/>
                </a:schemeClr>
              </a:solidFill>
            </a:endParaRPr>
          </a:p>
          <a:p>
            <a:pPr marL="285750" lvl="0" indent="-285750">
              <a:lnSpc>
                <a:spcPts val="2060"/>
              </a:lnSpc>
              <a:buFont typeface="Arial"/>
              <a:buChar char="•"/>
            </a:pPr>
            <a:r>
              <a:rPr lang="de-DE" dirty="0" smtClean="0">
                <a:solidFill>
                  <a:schemeClr val="accent1">
                    <a:lumMod val="75000"/>
                  </a:schemeClr>
                </a:solidFill>
              </a:rPr>
              <a:t>Horst Rademacher</a:t>
            </a:r>
          </a:p>
          <a:p>
            <a:pPr marL="285750" lvl="0" indent="-285750">
              <a:lnSpc>
                <a:spcPts val="2060"/>
              </a:lnSpc>
              <a:buFont typeface="Arial"/>
              <a:buChar char="•"/>
            </a:pPr>
            <a:r>
              <a:rPr lang="de-DE" dirty="0" smtClean="0">
                <a:solidFill>
                  <a:schemeClr val="accent1">
                    <a:lumMod val="75000"/>
                  </a:schemeClr>
                </a:solidFill>
              </a:rPr>
              <a:t>Rüdiger </a:t>
            </a:r>
            <a:r>
              <a:rPr lang="de-DE" dirty="0" err="1" smtClean="0">
                <a:solidFill>
                  <a:schemeClr val="accent1">
                    <a:lumMod val="75000"/>
                  </a:schemeClr>
                </a:solidFill>
              </a:rPr>
              <a:t>Ruttmann</a:t>
            </a:r>
            <a:endParaRPr lang="de-DE" dirty="0">
              <a:solidFill>
                <a:schemeClr val="accent1">
                  <a:lumMod val="75000"/>
                </a:schemeClr>
              </a:solidFill>
            </a:endParaRPr>
          </a:p>
          <a:p>
            <a:pPr marL="285750" lvl="0" indent="-285750">
              <a:lnSpc>
                <a:spcPts val="2060"/>
              </a:lnSpc>
              <a:buFont typeface="Arial"/>
              <a:buChar char="•"/>
            </a:pPr>
            <a:r>
              <a:rPr lang="de-DE" dirty="0" smtClean="0">
                <a:solidFill>
                  <a:schemeClr val="accent1">
                    <a:lumMod val="75000"/>
                  </a:schemeClr>
                </a:solidFill>
              </a:rPr>
              <a:t>Günther Zech</a:t>
            </a:r>
          </a:p>
          <a:p>
            <a:pPr marL="285750" lvl="0" indent="-285750">
              <a:buFont typeface="Arial"/>
              <a:buChar char="•"/>
            </a:pPr>
            <a:endParaRPr lang="de-DE" dirty="0">
              <a:solidFill>
                <a:schemeClr val="accent1">
                  <a:lumMod val="75000"/>
                </a:schemeClr>
              </a:solidFill>
            </a:endParaRPr>
          </a:p>
          <a:p>
            <a:pPr algn="just"/>
            <a:r>
              <a:rPr lang="de-DE" dirty="0">
                <a:solidFill>
                  <a:schemeClr val="accent1">
                    <a:lumMod val="75000"/>
                  </a:schemeClr>
                </a:solidFill>
              </a:rPr>
              <a:t>3 </a:t>
            </a:r>
            <a:r>
              <a:rPr lang="de-DE" dirty="0" smtClean="0">
                <a:solidFill>
                  <a:schemeClr val="accent1">
                    <a:lumMod val="75000"/>
                  </a:schemeClr>
                </a:solidFill>
              </a:rPr>
              <a:t>Heimatfreunde erhielten die </a:t>
            </a:r>
            <a:r>
              <a:rPr lang="de-DE" b="1" dirty="0" smtClean="0">
                <a:solidFill>
                  <a:schemeClr val="accent1">
                    <a:lumMod val="75000"/>
                  </a:schemeClr>
                </a:solidFill>
              </a:rPr>
              <a:t>„Goldene Treuenadel“ </a:t>
            </a:r>
            <a:r>
              <a:rPr lang="de-DE" dirty="0" smtClean="0">
                <a:solidFill>
                  <a:schemeClr val="accent1">
                    <a:lumMod val="75000"/>
                  </a:schemeClr>
                </a:solidFill>
              </a:rPr>
              <a:t>und</a:t>
            </a:r>
            <a:endParaRPr lang="de-DE" dirty="0">
              <a:solidFill>
                <a:schemeClr val="accent1">
                  <a:lumMod val="75000"/>
                </a:schemeClr>
              </a:solidFill>
            </a:endParaRPr>
          </a:p>
          <a:p>
            <a:pPr algn="just"/>
            <a:r>
              <a:rPr lang="de-DE" dirty="0">
                <a:solidFill>
                  <a:schemeClr val="accent1">
                    <a:lumMod val="75000"/>
                  </a:schemeClr>
                </a:solidFill>
              </a:rPr>
              <a:t>30 </a:t>
            </a:r>
            <a:r>
              <a:rPr lang="de-DE" dirty="0" smtClean="0">
                <a:solidFill>
                  <a:schemeClr val="accent1">
                    <a:lumMod val="75000"/>
                  </a:schemeClr>
                </a:solidFill>
              </a:rPr>
              <a:t>Heimatfreunde </a:t>
            </a:r>
            <a:r>
              <a:rPr lang="de-DE" dirty="0">
                <a:solidFill>
                  <a:schemeClr val="accent1">
                    <a:lumMod val="75000"/>
                  </a:schemeClr>
                </a:solidFill>
              </a:rPr>
              <a:t>die </a:t>
            </a:r>
            <a:r>
              <a:rPr lang="de-DE" b="1" dirty="0" smtClean="0">
                <a:solidFill>
                  <a:schemeClr val="accent1">
                    <a:lumMod val="75000"/>
                  </a:schemeClr>
                </a:solidFill>
              </a:rPr>
              <a:t>„Silberne Treuenadel“</a:t>
            </a:r>
            <a:r>
              <a:rPr lang="de-DE" dirty="0" smtClean="0">
                <a:solidFill>
                  <a:schemeClr val="accent1">
                    <a:lumMod val="75000"/>
                  </a:schemeClr>
                </a:solidFill>
              </a:rPr>
              <a:t>.</a:t>
            </a:r>
            <a:endParaRPr lang="de-DE" dirty="0">
              <a:solidFill>
                <a:schemeClr val="accent1">
                  <a:lumMod val="75000"/>
                </a:schemeClr>
              </a:solidFill>
            </a:endParaRPr>
          </a:p>
        </p:txBody>
      </p:sp>
    </p:spTree>
    <p:extLst>
      <p:ext uri="{BB962C8B-B14F-4D97-AF65-F5344CB8AC3E}">
        <p14:creationId xmlns:p14="http://schemas.microsoft.com/office/powerpoint/2010/main" val="3706986427"/>
      </p:ext>
    </p:extLst>
  </p:cSld>
  <p:clrMapOvr>
    <a:masterClrMapping/>
  </p:clrMapOvr>
  <p:transition spd="slow" advClick="0" advTm="7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5" y="1052738"/>
            <a:ext cx="7488832" cy="5078314"/>
          </a:xfrm>
          <a:prstGeom prst="rect">
            <a:avLst/>
          </a:prstGeom>
        </p:spPr>
        <p:txBody>
          <a:bodyPr wrap="square">
            <a:spAutoFit/>
          </a:bodyPr>
          <a:lstStyle/>
          <a:p>
            <a:pPr algn="just"/>
            <a:r>
              <a:rPr lang="de-DE" b="1" dirty="0" smtClean="0">
                <a:solidFill>
                  <a:schemeClr val="accent1">
                    <a:lumMod val="75000"/>
                  </a:schemeClr>
                </a:solidFill>
              </a:rPr>
              <a:t>Radschlägergruppe</a:t>
            </a:r>
            <a:r>
              <a:rPr lang="de-DE" dirty="0" smtClean="0">
                <a:solidFill>
                  <a:schemeClr val="accent1">
                    <a:lumMod val="75000"/>
                  </a:schemeClr>
                </a:solidFill>
              </a:rPr>
              <a:t> vier Heimatfreunde: </a:t>
            </a:r>
            <a:endParaRPr lang="de-DE" dirty="0">
              <a:solidFill>
                <a:schemeClr val="accent1">
                  <a:lumMod val="75000"/>
                </a:schemeClr>
              </a:solidFill>
            </a:endParaRPr>
          </a:p>
          <a:p>
            <a:pPr algn="just"/>
            <a:r>
              <a:rPr lang="de-DE" dirty="0">
                <a:solidFill>
                  <a:schemeClr val="accent1">
                    <a:lumMod val="75000"/>
                  </a:schemeClr>
                </a:solidFill>
              </a:rPr>
              <a:t> </a:t>
            </a:r>
          </a:p>
          <a:p>
            <a:pPr marL="285750" indent="-285750" algn="just">
              <a:buFont typeface="Arial"/>
              <a:buChar char="•"/>
            </a:pPr>
            <a:r>
              <a:rPr lang="de-DE" dirty="0" smtClean="0">
                <a:solidFill>
                  <a:schemeClr val="accent1">
                    <a:lumMod val="75000"/>
                  </a:schemeClr>
                </a:solidFill>
              </a:rPr>
              <a:t>Jochen Büchsenschütz</a:t>
            </a:r>
          </a:p>
          <a:p>
            <a:pPr marL="285750" indent="-285750" algn="just">
              <a:buFont typeface="Arial"/>
              <a:buChar char="•"/>
            </a:pPr>
            <a:r>
              <a:rPr lang="de-DE" dirty="0" smtClean="0">
                <a:solidFill>
                  <a:schemeClr val="accent1">
                    <a:lumMod val="75000"/>
                  </a:schemeClr>
                </a:solidFill>
              </a:rPr>
              <a:t>Gregor </a:t>
            </a:r>
            <a:r>
              <a:rPr lang="de-DE" dirty="0" err="1" smtClean="0">
                <a:solidFill>
                  <a:schemeClr val="accent1">
                    <a:lumMod val="75000"/>
                  </a:schemeClr>
                </a:solidFill>
              </a:rPr>
              <a:t>Keweloh</a:t>
            </a:r>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Adolf </a:t>
            </a:r>
            <a:r>
              <a:rPr lang="de-DE" dirty="0" err="1" smtClean="0">
                <a:solidFill>
                  <a:schemeClr val="accent1">
                    <a:lumMod val="75000"/>
                  </a:schemeClr>
                </a:solidFill>
              </a:rPr>
              <a:t>Netzband</a:t>
            </a:r>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Martin Wenzel</a:t>
            </a:r>
            <a:endParaRPr lang="de-DE" dirty="0">
              <a:solidFill>
                <a:schemeClr val="accent1">
                  <a:lumMod val="75000"/>
                </a:schemeClr>
              </a:solidFill>
            </a:endParaRPr>
          </a:p>
          <a:p>
            <a:pPr algn="just"/>
            <a:r>
              <a:rPr lang="de-DE" dirty="0">
                <a:solidFill>
                  <a:schemeClr val="accent1">
                    <a:lumMod val="75000"/>
                  </a:schemeClr>
                </a:solidFill>
              </a:rPr>
              <a:t>  </a:t>
            </a:r>
            <a:endParaRPr lang="de-DE" dirty="0" smtClean="0">
              <a:solidFill>
                <a:schemeClr val="accent1">
                  <a:lumMod val="75000"/>
                </a:schemeClr>
              </a:solidFill>
            </a:endParaRPr>
          </a:p>
          <a:p>
            <a:pPr algn="just"/>
            <a:r>
              <a:rPr lang="de-DE" dirty="0" smtClean="0">
                <a:solidFill>
                  <a:schemeClr val="accent1">
                    <a:lumMod val="75000"/>
                  </a:schemeClr>
                </a:solidFill>
              </a:rPr>
              <a:t>Die </a:t>
            </a:r>
            <a:r>
              <a:rPr lang="de-DE" b="1" dirty="0" smtClean="0">
                <a:solidFill>
                  <a:schemeClr val="accent1">
                    <a:lumMod val="75000"/>
                  </a:schemeClr>
                </a:solidFill>
              </a:rPr>
              <a:t>„Bronzene Heinrich-Heine-Plakette“</a:t>
            </a:r>
            <a:r>
              <a:rPr lang="de-DE" dirty="0" smtClean="0">
                <a:solidFill>
                  <a:schemeClr val="accent1">
                    <a:lumMod val="75000"/>
                  </a:schemeClr>
                </a:solidFill>
              </a:rPr>
              <a:t> wurde einmal verliehen:</a:t>
            </a:r>
            <a:endParaRPr lang="de-DE" dirty="0">
              <a:solidFill>
                <a:schemeClr val="accent1">
                  <a:lumMod val="75000"/>
                </a:schemeClr>
              </a:solidFill>
            </a:endParaRPr>
          </a:p>
          <a:p>
            <a:pPr algn="just"/>
            <a:endParaRPr lang="de-DE" dirty="0" smtClean="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Dieter Ziob</a:t>
            </a:r>
          </a:p>
          <a:p>
            <a:pPr algn="just"/>
            <a:endParaRPr lang="de-DE" dirty="0">
              <a:solidFill>
                <a:schemeClr val="accent1">
                  <a:lumMod val="75000"/>
                </a:schemeClr>
              </a:solidFill>
            </a:endParaRPr>
          </a:p>
          <a:p>
            <a:pPr algn="just"/>
            <a:r>
              <a:rPr lang="de-DE" dirty="0" smtClean="0">
                <a:solidFill>
                  <a:schemeClr val="accent1">
                    <a:lumMod val="75000"/>
                  </a:schemeClr>
                </a:solidFill>
              </a:rPr>
              <a:t>Die </a:t>
            </a:r>
            <a:r>
              <a:rPr lang="de-DE" b="1" dirty="0" smtClean="0">
                <a:solidFill>
                  <a:schemeClr val="accent1">
                    <a:lumMod val="75000"/>
                  </a:schemeClr>
                </a:solidFill>
              </a:rPr>
              <a:t>„Bronzene Christian-Dietrich-Grabbe-Plakette“ </a:t>
            </a:r>
            <a:r>
              <a:rPr lang="de-DE" dirty="0">
                <a:solidFill>
                  <a:schemeClr val="accent1">
                    <a:lumMod val="75000"/>
                  </a:schemeClr>
                </a:solidFill>
              </a:rPr>
              <a:t>wurde einmal verliehen:</a:t>
            </a:r>
          </a:p>
          <a:p>
            <a:pPr algn="just"/>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Ludolf Schulte</a:t>
            </a:r>
          </a:p>
          <a:p>
            <a:pPr marL="285750" indent="-285750" algn="just">
              <a:buFont typeface="Arial"/>
              <a:buChar char="•"/>
            </a:pPr>
            <a:endParaRPr lang="de-DE" dirty="0">
              <a:solidFill>
                <a:schemeClr val="accent1">
                  <a:lumMod val="75000"/>
                </a:schemeClr>
              </a:solidFill>
            </a:endParaRPr>
          </a:p>
          <a:p>
            <a:pPr algn="just"/>
            <a:r>
              <a:rPr lang="de-DE" dirty="0">
                <a:solidFill>
                  <a:schemeClr val="accent1">
                    <a:lumMod val="75000"/>
                  </a:schemeClr>
                </a:solidFill>
              </a:rPr>
              <a:t>Die </a:t>
            </a:r>
            <a:r>
              <a:rPr lang="de-DE" b="1" dirty="0" smtClean="0">
                <a:solidFill>
                  <a:schemeClr val="accent1">
                    <a:lumMod val="75000"/>
                  </a:schemeClr>
                </a:solidFill>
              </a:rPr>
              <a:t>„Große </a:t>
            </a:r>
            <a:r>
              <a:rPr lang="de-DE" b="1" dirty="0">
                <a:solidFill>
                  <a:schemeClr val="accent1">
                    <a:lumMod val="75000"/>
                  </a:schemeClr>
                </a:solidFill>
              </a:rPr>
              <a:t>Goldene-Jan-</a:t>
            </a:r>
            <a:r>
              <a:rPr lang="de-DE" b="1" dirty="0" err="1">
                <a:solidFill>
                  <a:schemeClr val="accent1">
                    <a:lumMod val="75000"/>
                  </a:schemeClr>
                </a:solidFill>
              </a:rPr>
              <a:t>Wellem</a:t>
            </a:r>
            <a:r>
              <a:rPr lang="de-DE" b="1" dirty="0">
                <a:solidFill>
                  <a:schemeClr val="accent1">
                    <a:lumMod val="75000"/>
                  </a:schemeClr>
                </a:solidFill>
              </a:rPr>
              <a:t>-</a:t>
            </a:r>
            <a:r>
              <a:rPr lang="de-DE" b="1" dirty="0" smtClean="0">
                <a:solidFill>
                  <a:schemeClr val="accent1">
                    <a:lumMod val="75000"/>
                  </a:schemeClr>
                </a:solidFill>
              </a:rPr>
              <a:t>Medaille“ </a:t>
            </a:r>
            <a:r>
              <a:rPr lang="de-DE" dirty="0">
                <a:solidFill>
                  <a:schemeClr val="accent1">
                    <a:lumMod val="75000"/>
                  </a:schemeClr>
                </a:solidFill>
              </a:rPr>
              <a:t>wurde </a:t>
            </a:r>
            <a:r>
              <a:rPr lang="de-DE" dirty="0" smtClean="0">
                <a:solidFill>
                  <a:schemeClr val="accent1">
                    <a:lumMod val="75000"/>
                  </a:schemeClr>
                </a:solidFill>
              </a:rPr>
              <a:t>verliehen</a:t>
            </a:r>
            <a:r>
              <a:rPr lang="de-DE" dirty="0">
                <a:solidFill>
                  <a:schemeClr val="accent1">
                    <a:lumMod val="75000"/>
                  </a:schemeClr>
                </a:solidFill>
              </a:rPr>
              <a:t>:</a:t>
            </a:r>
          </a:p>
          <a:p>
            <a:pPr algn="just"/>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Udo van </a:t>
            </a:r>
            <a:r>
              <a:rPr lang="de-DE" dirty="0" err="1" smtClean="0">
                <a:solidFill>
                  <a:schemeClr val="accent1">
                    <a:lumMod val="75000"/>
                  </a:schemeClr>
                </a:solidFill>
              </a:rPr>
              <a:t>Meeteren</a:t>
            </a:r>
            <a:endParaRPr lang="de-DE" dirty="0">
              <a:solidFill>
                <a:schemeClr val="accent1">
                  <a:lumMod val="75000"/>
                </a:schemeClr>
              </a:solidFill>
            </a:endParaRPr>
          </a:p>
        </p:txBody>
      </p:sp>
    </p:spTree>
    <p:extLst>
      <p:ext uri="{BB962C8B-B14F-4D97-AF65-F5344CB8AC3E}">
        <p14:creationId xmlns:p14="http://schemas.microsoft.com/office/powerpoint/2010/main" val="217048067"/>
      </p:ext>
    </p:extLst>
  </p:cSld>
  <p:clrMapOvr>
    <a:masterClrMapping/>
  </p:clrMapOvr>
  <p:transition spd="slow" advClick="0" advTm="7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99592" y="1124747"/>
            <a:ext cx="7488832" cy="2031325"/>
          </a:xfrm>
          <a:prstGeom prst="rect">
            <a:avLst/>
          </a:prstGeom>
        </p:spPr>
        <p:txBody>
          <a:bodyPr wrap="square">
            <a:spAutoFit/>
          </a:bodyPr>
          <a:lstStyle/>
          <a:p>
            <a:pPr algn="just"/>
            <a:r>
              <a:rPr lang="de-DE" dirty="0" smtClean="0">
                <a:solidFill>
                  <a:schemeClr val="accent1">
                    <a:lumMod val="75000"/>
                  </a:schemeClr>
                </a:solidFill>
              </a:rPr>
              <a:t>Besondere Jubiläum</a:t>
            </a:r>
            <a:r>
              <a:rPr lang="de-DE" dirty="0">
                <a:solidFill>
                  <a:schemeClr val="accent1">
                    <a:lumMod val="75000"/>
                  </a:schemeClr>
                </a:solidFill>
              </a:rPr>
              <a:t>:</a:t>
            </a:r>
          </a:p>
          <a:p>
            <a:pPr algn="just"/>
            <a:r>
              <a:rPr lang="de-DE" dirty="0">
                <a:solidFill>
                  <a:schemeClr val="accent1">
                    <a:lumMod val="75000"/>
                  </a:schemeClr>
                </a:solidFill>
              </a:rPr>
              <a:t> </a:t>
            </a:r>
          </a:p>
          <a:p>
            <a:pPr algn="just"/>
            <a:r>
              <a:rPr lang="de-DE" dirty="0">
                <a:solidFill>
                  <a:schemeClr val="accent1">
                    <a:lumMod val="75000"/>
                  </a:schemeClr>
                </a:solidFill>
              </a:rPr>
              <a:t>TG </a:t>
            </a:r>
            <a:r>
              <a:rPr lang="de-DE" dirty="0" err="1" smtClean="0">
                <a:solidFill>
                  <a:schemeClr val="accent1">
                    <a:lumMod val="75000"/>
                  </a:schemeClr>
                </a:solidFill>
              </a:rPr>
              <a:t>Medde</a:t>
            </a:r>
            <a:r>
              <a:rPr lang="de-DE" dirty="0" smtClean="0">
                <a:solidFill>
                  <a:schemeClr val="accent1">
                    <a:lumMod val="75000"/>
                  </a:schemeClr>
                </a:solidFill>
              </a:rPr>
              <a:t> </a:t>
            </a:r>
            <a:r>
              <a:rPr lang="de-DE" dirty="0" err="1" smtClean="0">
                <a:solidFill>
                  <a:schemeClr val="accent1">
                    <a:lumMod val="75000"/>
                  </a:schemeClr>
                </a:solidFill>
              </a:rPr>
              <a:t>d´rzwische</a:t>
            </a:r>
            <a:r>
              <a:rPr lang="de-DE" dirty="0" smtClean="0">
                <a:solidFill>
                  <a:schemeClr val="accent1">
                    <a:lumMod val="75000"/>
                  </a:schemeClr>
                </a:solidFill>
              </a:rPr>
              <a:t>:</a:t>
            </a:r>
            <a:r>
              <a:rPr lang="de-DE" dirty="0">
                <a:solidFill>
                  <a:schemeClr val="accent1">
                    <a:lumMod val="75000"/>
                  </a:schemeClr>
                </a:solidFill>
              </a:rPr>
              <a:t>	</a:t>
            </a:r>
            <a:r>
              <a:rPr lang="de-DE" dirty="0" smtClean="0">
                <a:solidFill>
                  <a:schemeClr val="accent1">
                    <a:lumMod val="75000"/>
                  </a:schemeClr>
                </a:solidFill>
              </a:rPr>
              <a:t>60 Jahre</a:t>
            </a:r>
          </a:p>
          <a:p>
            <a:pPr algn="just"/>
            <a:r>
              <a:rPr lang="de-DE" dirty="0" smtClean="0">
                <a:solidFill>
                  <a:schemeClr val="accent1">
                    <a:lumMod val="75000"/>
                  </a:schemeClr>
                </a:solidFill>
              </a:rPr>
              <a:t>TG Flimm-Flämmchen:	50 Jahre</a:t>
            </a:r>
            <a:endParaRPr lang="de-DE" dirty="0">
              <a:solidFill>
                <a:schemeClr val="accent1">
                  <a:lumMod val="75000"/>
                </a:schemeClr>
              </a:solidFill>
            </a:endParaRPr>
          </a:p>
          <a:p>
            <a:pPr algn="just"/>
            <a:endParaRPr lang="de-DE" dirty="0">
              <a:solidFill>
                <a:schemeClr val="accent1">
                  <a:lumMod val="75000"/>
                </a:schemeClr>
              </a:solidFill>
            </a:endParaRPr>
          </a:p>
          <a:p>
            <a:pPr algn="just"/>
            <a:endParaRPr lang="de-DE" dirty="0" smtClean="0">
              <a:solidFill>
                <a:schemeClr val="accent1">
                  <a:lumMod val="75000"/>
                </a:schemeClr>
              </a:solidFill>
            </a:endParaRPr>
          </a:p>
          <a:p>
            <a:pPr algn="just"/>
            <a:endParaRPr lang="de-DE" dirty="0">
              <a:solidFill>
                <a:schemeClr val="accent1">
                  <a:lumMod val="75000"/>
                </a:schemeClr>
              </a:solidFill>
            </a:endParaRPr>
          </a:p>
        </p:txBody>
      </p:sp>
    </p:spTree>
    <p:extLst>
      <p:ext uri="{BB962C8B-B14F-4D97-AF65-F5344CB8AC3E}">
        <p14:creationId xmlns:p14="http://schemas.microsoft.com/office/powerpoint/2010/main" val="3941096409"/>
      </p:ext>
    </p:extLst>
  </p:cSld>
  <p:clrMapOvr>
    <a:masterClrMapping/>
  </p:clrMapOvr>
  <p:transition spd="slow" advClick="0" advTm="7000">
    <p:fade/>
  </p:transition>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2078</Words>
  <Application>Microsoft Office PowerPoint</Application>
  <PresentationFormat>Bildschirmpräsentation (4:3)</PresentationFormat>
  <Paragraphs>392</Paragraphs>
  <Slides>36</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36</vt:i4>
      </vt:variant>
    </vt:vector>
  </HeadingPairs>
  <TitlesOfParts>
    <vt:vector size="39" baseType="lpstr">
      <vt:lpstr>Arial</vt:lpstr>
      <vt:lpstr>Calibri</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ZA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Büchsenschütz, Jochen R.</dc:creator>
  <cp:lastModifiedBy>Rolshoven</cp:lastModifiedBy>
  <cp:revision>87</cp:revision>
  <cp:lastPrinted>2014-03-25T15:37:34Z</cp:lastPrinted>
  <dcterms:created xsi:type="dcterms:W3CDTF">2012-11-07T09:13:58Z</dcterms:created>
  <dcterms:modified xsi:type="dcterms:W3CDTF">2014-03-25T16:27:12Z</dcterms:modified>
</cp:coreProperties>
</file>