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2" r:id="rId15"/>
    <p:sldId id="273" r:id="rId16"/>
    <p:sldId id="274" r:id="rId17"/>
    <p:sldId id="275" r:id="rId18"/>
    <p:sldId id="276" r:id="rId1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loop="1" showNarration="1">
    <p:kiosk/>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8" autoAdjust="0"/>
    <p:restoredTop sz="99070" autoAdjust="0"/>
  </p:normalViewPr>
  <p:slideViewPr>
    <p:cSldViewPr>
      <p:cViewPr>
        <p:scale>
          <a:sx n="150" d="100"/>
          <a:sy n="150" d="100"/>
        </p:scale>
        <p:origin x="-7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B470A5-0CD4-E942-87B2-0CFF6DDF0D84}" type="datetimeFigureOut">
              <a:rPr lang="de-DE" smtClean="0"/>
              <a:pPr/>
              <a:t>12.03.2013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51EA7C-84E7-0346-91F8-EC9D5E739F06}" type="slidenum">
              <a:rPr lang="de-DE" smtClean="0"/>
              <a:pPr/>
              <a:t>‹Nr.›</a:t>
            </a:fld>
            <a:endParaRPr lang="de-DE"/>
          </a:p>
        </p:txBody>
      </p:sp>
    </p:spTree>
    <p:extLst>
      <p:ext uri="{BB962C8B-B14F-4D97-AF65-F5344CB8AC3E}">
        <p14:creationId xmlns:p14="http://schemas.microsoft.com/office/powerpoint/2010/main" xmlns="" val="383852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C1F14-B5E2-8F4A-B04F-FA1B14171CE6}" type="datetimeFigureOut">
              <a:rPr lang="de-DE" smtClean="0"/>
              <a:pPr/>
              <a:t>12.03.2013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7AFD7-5EB2-4842-8924-440C2DCC185B}" type="slidenum">
              <a:rPr lang="de-DE" smtClean="0"/>
              <a:pPr/>
              <a:t>‹Nr.›</a:t>
            </a:fld>
            <a:endParaRPr lang="de-DE"/>
          </a:p>
        </p:txBody>
      </p:sp>
    </p:spTree>
    <p:extLst>
      <p:ext uri="{BB962C8B-B14F-4D97-AF65-F5344CB8AC3E}">
        <p14:creationId xmlns:p14="http://schemas.microsoft.com/office/powerpoint/2010/main" xmlns="" val="33704843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27AFD7-5EB2-4842-8924-440C2DCC185B}" type="slidenum">
              <a:rPr lang="de-DE" smtClean="0"/>
              <a:pPr/>
              <a:t>1</a:t>
            </a:fld>
            <a:endParaRPr lang="de-DE"/>
          </a:p>
        </p:txBody>
      </p:sp>
    </p:spTree>
    <p:extLst>
      <p:ext uri="{BB962C8B-B14F-4D97-AF65-F5344CB8AC3E}">
        <p14:creationId xmlns:p14="http://schemas.microsoft.com/office/powerpoint/2010/main" xmlns="" val="31356524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uesseldorferjonges.de/index.php4"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 name="Picture 2" descr="jonges">
            <a:hlinkClick r:id="rId2"/>
          </p:cNvPr>
          <p:cNvPicPr>
            <a:picLocks noChangeAspect="1" noChangeArrowheads="1"/>
          </p:cNvPicPr>
          <p:nvPr userDrawn="1"/>
        </p:nvPicPr>
        <p:blipFill>
          <a:blip r:embed="rId3">
            <a:extLst>
              <a:ext uri="{28A0092B-C50C-407E-A947-70E740481C1C}">
                <a14:useLocalDpi xmlns:a14="http://schemas.microsoft.com/office/drawing/2010/main" xmlns="" val="0"/>
              </a:ext>
            </a:extLst>
          </a:blip>
          <a:srcRect/>
          <a:stretch>
            <a:fillRect/>
          </a:stretch>
        </p:blipFill>
        <p:spPr bwMode="auto">
          <a:xfrm>
            <a:off x="155575" y="-457200"/>
            <a:ext cx="9239250"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15140236"/>
      </p:ext>
    </p:extLst>
  </p:cSld>
  <p:clrMapOvr>
    <a:masterClrMapping/>
  </p:clrMapOvr>
  <p:transition spd="slow" advClick="0" advTm="7000">
    <p:fade/>
  </p:transition>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duesseldorferjonges.de/index.php4"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jonges">
            <a:hlinkClick r:id="rId3"/>
          </p:cNvPr>
          <p:cNvPicPr>
            <a:picLocks noChangeAspect="1" noChangeArrowheads="1"/>
          </p:cNvPicPr>
          <p:nvPr userDrawn="1"/>
        </p:nvPicPr>
        <p:blipFill>
          <a:blip r:embed="rId4">
            <a:extLst>
              <a:ext uri="{28A0092B-C50C-407E-A947-70E740481C1C}">
                <a14:useLocalDpi xmlns:a14="http://schemas.microsoft.com/office/drawing/2010/main" xmlns="" val="0"/>
              </a:ext>
            </a:extLst>
          </a:blip>
          <a:srcRect/>
          <a:stretch>
            <a:fillRect/>
          </a:stretch>
        </p:blipFill>
        <p:spPr bwMode="auto">
          <a:xfrm>
            <a:off x="155575" y="-457200"/>
            <a:ext cx="9239250"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Picture 4" descr="jonges">
            <a:hlinkClick r:id="rId3"/>
          </p:cNvPr>
          <p:cNvPicPr>
            <a:picLocks noChangeAspect="1" noChangeArrowheads="1"/>
          </p:cNvPicPr>
          <p:nvPr userDrawn="1"/>
        </p:nvPicPr>
        <p:blipFill>
          <a:blip r:embed="rId4">
            <a:extLst>
              <a:ext uri="{28A0092B-C50C-407E-A947-70E740481C1C}">
                <a14:useLocalDpi xmlns:a14="http://schemas.microsoft.com/office/drawing/2010/main" xmlns="" val="0"/>
              </a:ext>
            </a:extLst>
          </a:blip>
          <a:srcRect/>
          <a:stretch>
            <a:fillRect/>
          </a:stretch>
        </p:blipFill>
        <p:spPr bwMode="auto">
          <a:xfrm>
            <a:off x="307975" y="-304800"/>
            <a:ext cx="9239250"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8" name="Picture 6" descr="jonges">
            <a:hlinkClick r:id="rId3"/>
          </p:cNvPr>
          <p:cNvPicPr>
            <a:picLocks noChangeAspect="1" noChangeArrowheads="1"/>
          </p:cNvPicPr>
          <p:nvPr userDrawn="1"/>
        </p:nvPicPr>
        <p:blipFill>
          <a:blip r:embed="rId4">
            <a:extLst>
              <a:ext uri="{28A0092B-C50C-407E-A947-70E740481C1C}">
                <a14:useLocalDpi xmlns:a14="http://schemas.microsoft.com/office/drawing/2010/main" xmlns="" val="0"/>
              </a:ext>
            </a:extLst>
          </a:blip>
          <a:srcRect/>
          <a:stretch>
            <a:fillRect/>
          </a:stretch>
        </p:blipFill>
        <p:spPr bwMode="auto">
          <a:xfrm>
            <a:off x="460375" y="-152400"/>
            <a:ext cx="9239250" cy="666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7"/>
          <p:cNvPicPr>
            <a:picLocks noChangeAspect="1" noChangeArrowheads="1"/>
          </p:cNvPicPr>
          <p:nvPr userDrawn="1"/>
        </p:nvPicPr>
        <p:blipFill>
          <a:blip r:embed="rId5" cstate="print">
            <a:extLst>
              <a:ext uri="{28A0092B-C50C-407E-A947-70E740481C1C}">
                <a14:useLocalDpi xmlns:a14="http://schemas.microsoft.com/office/drawing/2010/main" xmlns="" val="0"/>
              </a:ext>
            </a:extLst>
          </a:blip>
          <a:srcRect l="748" r="661"/>
          <a:stretch>
            <a:fillRect/>
          </a:stretch>
        </p:blipFill>
        <p:spPr bwMode="auto">
          <a:xfrm>
            <a:off x="19050" y="28575"/>
            <a:ext cx="9109075" cy="604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Rechteck 13"/>
          <p:cNvSpPr/>
          <p:nvPr userDrawn="1"/>
        </p:nvSpPr>
        <p:spPr>
          <a:xfrm>
            <a:off x="0" y="6308725"/>
            <a:ext cx="9144000" cy="549275"/>
          </a:xfrm>
          <a:prstGeom prst="rect">
            <a:avLst/>
          </a:prstGeom>
          <a:gradFill flip="none" rotWithShape="1">
            <a:gsLst>
              <a:gs pos="0">
                <a:srgbClr val="FF0000"/>
              </a:gs>
              <a:gs pos="50000">
                <a:srgbClr val="FF0000"/>
              </a:gs>
              <a:gs pos="100000">
                <a:schemeClr val="accent2">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 name="Rechteck 8"/>
          <p:cNvSpPr/>
          <p:nvPr userDrawn="1"/>
        </p:nvSpPr>
        <p:spPr>
          <a:xfrm>
            <a:off x="16446" y="6328256"/>
            <a:ext cx="8948042" cy="523220"/>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0"/>
              </a:spcBef>
              <a:spcAft>
                <a:spcPts val="0"/>
              </a:spcAft>
              <a:defRPr/>
            </a:pPr>
            <a:r>
              <a:rPr lang="de-DE" sz="2800" b="1" dirty="0" smtClean="0">
                <a:ln w="11430"/>
                <a:solidFill>
                  <a:schemeClr val="bg1"/>
                </a:solidFill>
                <a:effectLst>
                  <a:outerShdw blurRad="50800" dist="39000" dir="5460000" algn="tl">
                    <a:srgbClr val="000000">
                      <a:alpha val="38000"/>
                    </a:srgbClr>
                  </a:outerShdw>
                </a:effectLst>
                <a:latin typeface="+mn-lt"/>
                <a:cs typeface="+mn-cs"/>
              </a:rPr>
              <a:t>Jahresbericht</a:t>
            </a:r>
            <a:r>
              <a:rPr lang="de-DE" sz="2800" b="1" baseline="0" dirty="0" smtClean="0">
                <a:ln w="11430"/>
                <a:solidFill>
                  <a:schemeClr val="bg1"/>
                </a:solidFill>
                <a:effectLst>
                  <a:outerShdw blurRad="50800" dist="39000" dir="5460000" algn="tl">
                    <a:srgbClr val="000000">
                      <a:alpha val="38000"/>
                    </a:srgbClr>
                  </a:outerShdw>
                </a:effectLst>
                <a:latin typeface="+mn-lt"/>
                <a:cs typeface="+mn-cs"/>
              </a:rPr>
              <a:t> 2012</a:t>
            </a:r>
            <a:endParaRPr lang="de-DE" sz="2800" b="1" dirty="0">
              <a:ln w="11430"/>
              <a:solidFill>
                <a:schemeClr val="bg1"/>
              </a:solidFill>
              <a:effectLst>
                <a:outerShdw blurRad="50800" dist="39000" dir="5460000" algn="tl">
                  <a:srgbClr val="000000">
                    <a:alpha val="38000"/>
                  </a:srgbClr>
                </a:outerShdw>
              </a:effectLst>
              <a:latin typeface="+mn-lt"/>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ransition spd="slow" advClick="0" advTm="7000">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1763688" y="764704"/>
            <a:ext cx="5760640" cy="461665"/>
          </a:xfrm>
          <a:prstGeom prst="rect">
            <a:avLst/>
          </a:prstGeom>
          <a:noFill/>
        </p:spPr>
        <p:txBody>
          <a:bodyPr wrap="square" rtlCol="0">
            <a:spAutoFit/>
          </a:bodyPr>
          <a:lstStyle/>
          <a:p>
            <a:pPr algn="ctr"/>
            <a:r>
              <a:rPr lang="de-DE" sz="2400" b="1" dirty="0" smtClean="0">
                <a:solidFill>
                  <a:srgbClr val="FF0000"/>
                </a:solidFill>
                <a:effectLst>
                  <a:outerShdw blurRad="38100" dist="38100" dir="2700000" algn="tl">
                    <a:srgbClr val="000000">
                      <a:alpha val="43137"/>
                    </a:srgbClr>
                  </a:outerShdw>
                </a:effectLst>
              </a:rPr>
              <a:t>Jahresbericht 2012</a:t>
            </a:r>
            <a:endParaRPr lang="de-DE" sz="2400" b="1" dirty="0">
              <a:solidFill>
                <a:srgbClr val="FF0000"/>
              </a:solidFill>
              <a:effectLst>
                <a:outerShdw blurRad="38100" dist="38100" dir="2700000" algn="tl">
                  <a:srgbClr val="000000">
                    <a:alpha val="43137"/>
                  </a:srgbClr>
                </a:outerShdw>
              </a:effectLst>
            </a:endParaRPr>
          </a:p>
        </p:txBody>
      </p:sp>
      <p:sp>
        <p:nvSpPr>
          <p:cNvPr id="2" name="Textfeld 1"/>
          <p:cNvSpPr txBox="1"/>
          <p:nvPr/>
        </p:nvSpPr>
        <p:spPr>
          <a:xfrm>
            <a:off x="1763688" y="1844824"/>
            <a:ext cx="5760640" cy="2862323"/>
          </a:xfrm>
          <a:prstGeom prst="rect">
            <a:avLst/>
          </a:prstGeom>
          <a:noFill/>
        </p:spPr>
        <p:txBody>
          <a:bodyPr wrap="square" rtlCol="0">
            <a:spAutoFit/>
          </a:bodyPr>
          <a:lstStyle/>
          <a:p>
            <a:pPr algn="ctr"/>
            <a:r>
              <a:rPr lang="de-DE" dirty="0" smtClean="0">
                <a:solidFill>
                  <a:schemeClr val="accent1">
                    <a:lumMod val="75000"/>
                  </a:schemeClr>
                </a:solidFill>
              </a:rPr>
              <a:t>Bericht des Vorstandes des Heimatvereins </a:t>
            </a:r>
          </a:p>
          <a:p>
            <a:pPr algn="ctr"/>
            <a:r>
              <a:rPr lang="de-DE" dirty="0" smtClean="0">
                <a:solidFill>
                  <a:schemeClr val="accent1">
                    <a:lumMod val="75000"/>
                  </a:schemeClr>
                </a:solidFill>
              </a:rPr>
              <a:t>Düsseldorfer Jonges e. V.</a:t>
            </a:r>
          </a:p>
          <a:p>
            <a:pPr algn="ctr"/>
            <a:r>
              <a:rPr lang="de-DE" dirty="0">
                <a:solidFill>
                  <a:schemeClr val="accent1">
                    <a:lumMod val="75000"/>
                  </a:schemeClr>
                </a:solidFill>
              </a:rPr>
              <a:t>f</a:t>
            </a:r>
            <a:r>
              <a:rPr lang="de-DE" dirty="0" smtClean="0">
                <a:solidFill>
                  <a:schemeClr val="accent1">
                    <a:lumMod val="75000"/>
                  </a:schemeClr>
                </a:solidFill>
              </a:rPr>
              <a:t>ür das Geschäftsjahr 2012</a:t>
            </a:r>
          </a:p>
          <a:p>
            <a:pPr algn="ctr"/>
            <a:r>
              <a:rPr lang="de-DE" dirty="0">
                <a:solidFill>
                  <a:schemeClr val="accent1">
                    <a:lumMod val="75000"/>
                  </a:schemeClr>
                </a:solidFill>
              </a:rPr>
              <a:t>v</a:t>
            </a:r>
            <a:r>
              <a:rPr lang="de-DE" dirty="0" smtClean="0">
                <a:solidFill>
                  <a:schemeClr val="accent1">
                    <a:lumMod val="75000"/>
                  </a:schemeClr>
                </a:solidFill>
              </a:rPr>
              <a:t>orgelegt zur Hauptversammlung der Mitglieder </a:t>
            </a:r>
          </a:p>
          <a:p>
            <a:pPr algn="ctr"/>
            <a:r>
              <a:rPr lang="de-DE" dirty="0">
                <a:solidFill>
                  <a:schemeClr val="accent1">
                    <a:lumMod val="75000"/>
                  </a:schemeClr>
                </a:solidFill>
              </a:rPr>
              <a:t>a</a:t>
            </a:r>
            <a:r>
              <a:rPr lang="de-DE" dirty="0" smtClean="0">
                <a:solidFill>
                  <a:schemeClr val="accent1">
                    <a:lumMod val="75000"/>
                  </a:schemeClr>
                </a:solidFill>
              </a:rPr>
              <a:t>m  12.03.2013</a:t>
            </a:r>
          </a:p>
          <a:p>
            <a:pPr algn="ctr"/>
            <a:endParaRPr lang="de-DE" dirty="0">
              <a:solidFill>
                <a:schemeClr val="accent1">
                  <a:lumMod val="75000"/>
                </a:schemeClr>
              </a:solidFill>
            </a:endParaRPr>
          </a:p>
          <a:p>
            <a:pPr algn="ctr"/>
            <a:r>
              <a:rPr lang="de-DE" dirty="0" smtClean="0">
                <a:solidFill>
                  <a:schemeClr val="accent1">
                    <a:lumMod val="75000"/>
                  </a:schemeClr>
                </a:solidFill>
              </a:rPr>
              <a:t>Berichterstatter</a:t>
            </a:r>
          </a:p>
          <a:p>
            <a:pPr algn="ctr"/>
            <a:endParaRPr lang="de-DE" dirty="0" smtClean="0">
              <a:solidFill>
                <a:schemeClr val="accent1">
                  <a:lumMod val="75000"/>
                </a:schemeClr>
              </a:solidFill>
            </a:endParaRPr>
          </a:p>
          <a:p>
            <a:pPr algn="ctr"/>
            <a:r>
              <a:rPr lang="de-DE" dirty="0" smtClean="0">
                <a:solidFill>
                  <a:schemeClr val="accent1">
                    <a:lumMod val="75000"/>
                  </a:schemeClr>
                </a:solidFill>
              </a:rPr>
              <a:t>Sebastian Juli</a:t>
            </a:r>
          </a:p>
          <a:p>
            <a:pPr algn="ctr"/>
            <a:r>
              <a:rPr lang="de-DE" dirty="0" smtClean="0">
                <a:solidFill>
                  <a:schemeClr val="accent1">
                    <a:lumMod val="75000"/>
                  </a:schemeClr>
                </a:solidFill>
              </a:rPr>
              <a:t>Schriftführer</a:t>
            </a:r>
            <a:endParaRPr lang="de-DE" dirty="0"/>
          </a:p>
        </p:txBody>
      </p:sp>
    </p:spTree>
  </p:cSld>
  <p:clrMapOvr>
    <a:masterClrMapping/>
  </p:clrMapOvr>
  <p:transition spd="slow" advClick="0" advTm="7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6" y="1124743"/>
            <a:ext cx="6984776" cy="3970318"/>
          </a:xfrm>
          <a:prstGeom prst="rect">
            <a:avLst/>
          </a:prstGeom>
        </p:spPr>
        <p:txBody>
          <a:bodyPr wrap="square">
            <a:spAutoFit/>
          </a:bodyPr>
          <a:lstStyle/>
          <a:p>
            <a:pPr lvl="0"/>
            <a:r>
              <a:rPr lang="de-DE" b="1" dirty="0">
                <a:solidFill>
                  <a:schemeClr val="accent1">
                    <a:lumMod val="75000"/>
                  </a:schemeClr>
                </a:solidFill>
              </a:rPr>
              <a:t>5. Bericht des Stadtbildpflegers</a:t>
            </a:r>
          </a:p>
          <a:p>
            <a:r>
              <a:rPr lang="de-DE" dirty="0">
                <a:solidFill>
                  <a:schemeClr val="accent1">
                    <a:lumMod val="75000"/>
                  </a:schemeClr>
                </a:solidFill>
              </a:rPr>
              <a:t> </a:t>
            </a:r>
          </a:p>
          <a:p>
            <a:r>
              <a:rPr lang="de-DE" dirty="0" smtClean="0">
                <a:solidFill>
                  <a:schemeClr val="accent1">
                    <a:lumMod val="75000"/>
                  </a:schemeClr>
                </a:solidFill>
              </a:rPr>
              <a:t>Bau</a:t>
            </a:r>
            <a:r>
              <a:rPr lang="de-DE" dirty="0">
                <a:solidFill>
                  <a:schemeClr val="accent1">
                    <a:lumMod val="75000"/>
                  </a:schemeClr>
                </a:solidFill>
              </a:rPr>
              <a:t>- und Planungsmaßnahmen im </a:t>
            </a:r>
            <a:r>
              <a:rPr lang="de-DE" dirty="0" smtClean="0">
                <a:solidFill>
                  <a:schemeClr val="accent1">
                    <a:lumMod val="75000"/>
                  </a:schemeClr>
                </a:solidFill>
              </a:rPr>
              <a:t>Stadtbild:</a:t>
            </a:r>
            <a:endParaRPr lang="de-DE" dirty="0">
              <a:solidFill>
                <a:schemeClr val="accent1">
                  <a:lumMod val="75000"/>
                </a:schemeClr>
              </a:solidFill>
            </a:endParaRPr>
          </a:p>
          <a:p>
            <a:r>
              <a:rPr lang="de-DE" dirty="0">
                <a:solidFill>
                  <a:schemeClr val="accent1">
                    <a:lumMod val="75000"/>
                  </a:schemeClr>
                </a:solidFill>
              </a:rPr>
              <a:t> </a:t>
            </a:r>
          </a:p>
          <a:p>
            <a:r>
              <a:rPr lang="de-DE" dirty="0" smtClean="0">
                <a:solidFill>
                  <a:schemeClr val="accent1">
                    <a:lumMod val="75000"/>
                  </a:schemeClr>
                </a:solidFill>
              </a:rPr>
              <a:t>2012 </a:t>
            </a:r>
            <a:r>
              <a:rPr lang="de-DE" dirty="0">
                <a:solidFill>
                  <a:schemeClr val="accent1">
                    <a:lumMod val="75000"/>
                  </a:schemeClr>
                </a:solidFill>
              </a:rPr>
              <a:t>stark geprägt von den zahlreichen Baustellen im innerstädtischen Stadtgebiet rund um die Wehrhahn- </a:t>
            </a:r>
            <a:r>
              <a:rPr lang="de-DE" dirty="0" smtClean="0">
                <a:solidFill>
                  <a:schemeClr val="accent1">
                    <a:lumMod val="75000"/>
                  </a:schemeClr>
                </a:solidFill>
              </a:rPr>
              <a:t>Linie</a:t>
            </a:r>
            <a:endParaRPr lang="de-DE" dirty="0">
              <a:solidFill>
                <a:schemeClr val="accent1">
                  <a:lumMod val="75000"/>
                </a:schemeClr>
              </a:solidFill>
            </a:endParaRPr>
          </a:p>
          <a:p>
            <a:endParaRPr lang="de-DE" dirty="0" smtClean="0">
              <a:solidFill>
                <a:schemeClr val="accent1">
                  <a:lumMod val="75000"/>
                </a:schemeClr>
              </a:solidFill>
            </a:endParaRPr>
          </a:p>
          <a:p>
            <a:r>
              <a:rPr lang="de-DE" dirty="0" smtClean="0">
                <a:solidFill>
                  <a:schemeClr val="accent1">
                    <a:lumMod val="75000"/>
                  </a:schemeClr>
                </a:solidFill>
              </a:rPr>
              <a:t>Über </a:t>
            </a:r>
            <a:r>
              <a:rPr lang="de-DE" dirty="0">
                <a:solidFill>
                  <a:schemeClr val="accent1">
                    <a:lumMod val="75000"/>
                  </a:schemeClr>
                </a:solidFill>
              </a:rPr>
              <a:t>das Voranschreiten der Tunnelanlagen  konnte sich die Bevölkerung im vergangenen Jahr bei  einer öffentlichen Besichtigung ein Bild machen.</a:t>
            </a:r>
          </a:p>
          <a:p>
            <a:endParaRPr lang="de-DE" dirty="0" smtClean="0">
              <a:solidFill>
                <a:schemeClr val="accent1">
                  <a:lumMod val="75000"/>
                </a:schemeClr>
              </a:solidFill>
            </a:endParaRPr>
          </a:p>
          <a:p>
            <a:r>
              <a:rPr lang="de-DE" dirty="0" smtClean="0">
                <a:solidFill>
                  <a:schemeClr val="accent1">
                    <a:lumMod val="75000"/>
                  </a:schemeClr>
                </a:solidFill>
              </a:rPr>
              <a:t>Gemäß </a:t>
            </a:r>
            <a:r>
              <a:rPr lang="de-DE" dirty="0">
                <a:solidFill>
                  <a:schemeClr val="accent1">
                    <a:lumMod val="75000"/>
                  </a:schemeClr>
                </a:solidFill>
              </a:rPr>
              <a:t>Aussage der Projektleitung liegen die Baumaßnahmen im angedachten Termin- und Kostenrahmen.</a:t>
            </a:r>
          </a:p>
          <a:p>
            <a:r>
              <a:rPr lang="de-DE" dirty="0"/>
              <a:t> </a:t>
            </a:r>
          </a:p>
        </p:txBody>
      </p:sp>
    </p:spTree>
    <p:extLst>
      <p:ext uri="{BB962C8B-B14F-4D97-AF65-F5344CB8AC3E}">
        <p14:creationId xmlns:p14="http://schemas.microsoft.com/office/powerpoint/2010/main" xmlns="" val="1321388374"/>
      </p:ext>
    </p:extLst>
  </p:cSld>
  <p:clrMapOvr>
    <a:masterClrMapping/>
  </p:clrMapOvr>
  <p:transition spd="slow" advClick="0" advTm="7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6" y="1052736"/>
            <a:ext cx="6984776" cy="4524316"/>
          </a:xfrm>
          <a:prstGeom prst="rect">
            <a:avLst/>
          </a:prstGeom>
        </p:spPr>
        <p:txBody>
          <a:bodyPr wrap="square">
            <a:spAutoFit/>
          </a:bodyPr>
          <a:lstStyle/>
          <a:p>
            <a:pPr algn="just"/>
            <a:r>
              <a:rPr lang="de-DE" dirty="0" smtClean="0">
                <a:solidFill>
                  <a:schemeClr val="accent1">
                    <a:lumMod val="75000"/>
                  </a:schemeClr>
                </a:solidFill>
              </a:rPr>
              <a:t>Veränderungen </a:t>
            </a:r>
            <a:r>
              <a:rPr lang="de-DE" dirty="0">
                <a:solidFill>
                  <a:schemeClr val="accent1">
                    <a:lumMod val="75000"/>
                  </a:schemeClr>
                </a:solidFill>
              </a:rPr>
              <a:t>im </a:t>
            </a:r>
            <a:r>
              <a:rPr lang="de-DE" dirty="0" smtClean="0">
                <a:solidFill>
                  <a:schemeClr val="accent1">
                    <a:lumMod val="75000"/>
                  </a:schemeClr>
                </a:solidFill>
              </a:rPr>
              <a:t>Straßenbild: </a:t>
            </a:r>
          </a:p>
          <a:p>
            <a:pPr algn="just"/>
            <a:endParaRPr lang="de-DE" dirty="0" smtClean="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wachsende </a:t>
            </a:r>
            <a:r>
              <a:rPr lang="de-DE" dirty="0" err="1">
                <a:solidFill>
                  <a:schemeClr val="accent1">
                    <a:lumMod val="75000"/>
                  </a:schemeClr>
                </a:solidFill>
              </a:rPr>
              <a:t>Kö</a:t>
            </a:r>
            <a:r>
              <a:rPr lang="de-DE" dirty="0" smtClean="0">
                <a:solidFill>
                  <a:schemeClr val="accent1">
                    <a:lumMod val="75000"/>
                  </a:schemeClr>
                </a:solidFill>
              </a:rPr>
              <a:t>-Bogen </a:t>
            </a:r>
            <a:r>
              <a:rPr lang="de-DE" dirty="0">
                <a:solidFill>
                  <a:schemeClr val="accent1">
                    <a:lumMod val="75000"/>
                  </a:schemeClr>
                </a:solidFill>
              </a:rPr>
              <a:t>Bauten </a:t>
            </a:r>
            <a:endParaRPr lang="de-DE" dirty="0" smtClean="0">
              <a:solidFill>
                <a:schemeClr val="accent1">
                  <a:lumMod val="75000"/>
                </a:schemeClr>
              </a:solidFill>
            </a:endParaRPr>
          </a:p>
          <a:p>
            <a:pPr marL="285750" indent="-285750" algn="just">
              <a:buFontTx/>
              <a:buChar char="-"/>
            </a:pPr>
            <a:endParaRPr lang="de-DE" dirty="0" smtClean="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Abriss </a:t>
            </a:r>
            <a:r>
              <a:rPr lang="de-DE" dirty="0">
                <a:solidFill>
                  <a:schemeClr val="accent1">
                    <a:lumMod val="75000"/>
                  </a:schemeClr>
                </a:solidFill>
              </a:rPr>
              <a:t>des </a:t>
            </a:r>
            <a:r>
              <a:rPr lang="de-DE" dirty="0" err="1">
                <a:solidFill>
                  <a:schemeClr val="accent1">
                    <a:lumMod val="75000"/>
                  </a:schemeClr>
                </a:solidFill>
              </a:rPr>
              <a:t>Tausendfüsslers</a:t>
            </a:r>
            <a:r>
              <a:rPr lang="de-DE" dirty="0">
                <a:solidFill>
                  <a:schemeClr val="accent1">
                    <a:lumMod val="75000"/>
                  </a:schemeClr>
                </a:solidFill>
              </a:rPr>
              <a:t> wird 2013 die nächste entscheidende Phase der innerstädtischen Umgestaltung eingeläutet.</a:t>
            </a:r>
          </a:p>
          <a:p>
            <a:pPr algn="just"/>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Schadowstraße gerät in </a:t>
            </a:r>
            <a:r>
              <a:rPr lang="de-DE" dirty="0">
                <a:solidFill>
                  <a:schemeClr val="accent1">
                    <a:lumMod val="75000"/>
                  </a:schemeClr>
                </a:solidFill>
              </a:rPr>
              <a:t>den Focus der Stadtplanung. </a:t>
            </a:r>
            <a:endParaRPr lang="de-DE" dirty="0" smtClean="0">
              <a:solidFill>
                <a:schemeClr val="accent1">
                  <a:lumMod val="75000"/>
                </a:schemeClr>
              </a:solidFill>
            </a:endParaRPr>
          </a:p>
          <a:p>
            <a:pPr marL="177800" indent="93663" algn="just"/>
            <a:r>
              <a:rPr lang="de-DE" dirty="0" smtClean="0">
                <a:solidFill>
                  <a:schemeClr val="accent1">
                    <a:lumMod val="75000"/>
                  </a:schemeClr>
                </a:solidFill>
              </a:rPr>
              <a:t>(Drei Varianten werden öffentlich diskutiert</a:t>
            </a:r>
            <a:r>
              <a:rPr lang="de-DE" dirty="0">
                <a:solidFill>
                  <a:schemeClr val="accent1">
                    <a:lumMod val="75000"/>
                  </a:schemeClr>
                </a:solidFill>
              </a:rPr>
              <a:t>)</a:t>
            </a:r>
            <a:endParaRPr lang="de-DE" dirty="0" smtClean="0">
              <a:solidFill>
                <a:schemeClr val="accent1">
                  <a:lumMod val="75000"/>
                </a:schemeClr>
              </a:solidFill>
            </a:endParaRPr>
          </a:p>
          <a:p>
            <a:pPr algn="just"/>
            <a:endParaRPr lang="de-DE" dirty="0">
              <a:solidFill>
                <a:schemeClr val="accent1">
                  <a:lumMod val="75000"/>
                </a:schemeClr>
              </a:solidFill>
            </a:endParaRPr>
          </a:p>
          <a:p>
            <a:pPr algn="just"/>
            <a:r>
              <a:rPr lang="de-DE" dirty="0" smtClean="0">
                <a:solidFill>
                  <a:schemeClr val="accent1">
                    <a:lumMod val="75000"/>
                  </a:schemeClr>
                </a:solidFill>
              </a:rPr>
              <a:t>Über </a:t>
            </a:r>
            <a:r>
              <a:rPr lang="de-DE" dirty="0">
                <a:solidFill>
                  <a:schemeClr val="accent1">
                    <a:lumMod val="75000"/>
                  </a:schemeClr>
                </a:solidFill>
              </a:rPr>
              <a:t>die Tischbaase wurden die Varianten an die Mitglieder zu Initiierung einer ebenfalls breiten Diskussion innerhalb unseres Heimatvereins weiter verteilt. Im Mai findet dazu unter Beteiligung verschiedener Interessengruppen ein Diskussionsforum an einem Heimatabend statt. (siehe März- Ausgabe TOR)</a:t>
            </a:r>
          </a:p>
          <a:p>
            <a:endParaRPr lang="de-DE" dirty="0">
              <a:solidFill>
                <a:schemeClr val="accent1">
                  <a:lumMod val="75000"/>
                </a:schemeClr>
              </a:solidFill>
            </a:endParaRPr>
          </a:p>
        </p:txBody>
      </p:sp>
    </p:spTree>
    <p:extLst>
      <p:ext uri="{BB962C8B-B14F-4D97-AF65-F5344CB8AC3E}">
        <p14:creationId xmlns:p14="http://schemas.microsoft.com/office/powerpoint/2010/main" xmlns="" val="1525667170"/>
      </p:ext>
    </p:extLst>
  </p:cSld>
  <p:clrMapOvr>
    <a:masterClrMapping/>
  </p:clrMapOvr>
  <p:transition spd="slow" advClick="0" advTm="7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908720"/>
            <a:ext cx="7128792" cy="4524316"/>
          </a:xfrm>
          <a:prstGeom prst="rect">
            <a:avLst/>
          </a:prstGeom>
        </p:spPr>
        <p:txBody>
          <a:bodyPr wrap="square">
            <a:spAutoFit/>
          </a:bodyPr>
          <a:lstStyle/>
          <a:p>
            <a:pPr algn="just"/>
            <a:endParaRPr lang="de-DE" dirty="0" smtClean="0">
              <a:solidFill>
                <a:schemeClr val="accent1">
                  <a:lumMod val="75000"/>
                </a:schemeClr>
              </a:solidFill>
            </a:endParaRPr>
          </a:p>
          <a:p>
            <a:pPr algn="just"/>
            <a:r>
              <a:rPr lang="de-DE" dirty="0" smtClean="0">
                <a:solidFill>
                  <a:schemeClr val="accent1">
                    <a:lumMod val="75000"/>
                  </a:schemeClr>
                </a:solidFill>
              </a:rPr>
              <a:t>Neue Wohnquartiere:</a:t>
            </a:r>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z</a:t>
            </a:r>
            <a:r>
              <a:rPr lang="de-DE" dirty="0">
                <a:solidFill>
                  <a:schemeClr val="accent1">
                    <a:lumMod val="75000"/>
                  </a:schemeClr>
                </a:solidFill>
              </a:rPr>
              <a:t>. B.  auf dem Gelände der </a:t>
            </a:r>
            <a:r>
              <a:rPr lang="de-DE" dirty="0" err="1">
                <a:solidFill>
                  <a:schemeClr val="accent1">
                    <a:lumMod val="75000"/>
                  </a:schemeClr>
                </a:solidFill>
              </a:rPr>
              <a:t>Reitzenstein</a:t>
            </a:r>
            <a:r>
              <a:rPr lang="de-DE" dirty="0">
                <a:solidFill>
                  <a:schemeClr val="accent1">
                    <a:lumMod val="75000"/>
                  </a:schemeClr>
                </a:solidFill>
              </a:rPr>
              <a:t>-Kaserne </a:t>
            </a:r>
            <a:endParaRPr lang="de-DE" dirty="0" smtClean="0">
              <a:solidFill>
                <a:schemeClr val="accent1">
                  <a:lumMod val="75000"/>
                </a:schemeClr>
              </a:solidFill>
            </a:endParaRPr>
          </a:p>
          <a:p>
            <a:pPr algn="just"/>
            <a:endParaRPr lang="de-DE" dirty="0" smtClean="0">
              <a:solidFill>
                <a:schemeClr val="accent1">
                  <a:lumMod val="75000"/>
                </a:schemeClr>
              </a:solidFill>
            </a:endParaRPr>
          </a:p>
          <a:p>
            <a:pPr algn="just"/>
            <a:r>
              <a:rPr lang="de-DE" dirty="0" smtClean="0">
                <a:solidFill>
                  <a:schemeClr val="accent1">
                    <a:lumMod val="75000"/>
                  </a:schemeClr>
                </a:solidFill>
              </a:rPr>
              <a:t>Bedeutung ‚</a:t>
            </a:r>
            <a:r>
              <a:rPr lang="de-DE" dirty="0">
                <a:solidFill>
                  <a:schemeClr val="accent1">
                    <a:lumMod val="75000"/>
                  </a:schemeClr>
                </a:solidFill>
              </a:rPr>
              <a:t>bezahlbarem‘ Wohnraum </a:t>
            </a:r>
            <a:r>
              <a:rPr lang="de-DE" dirty="0" smtClean="0">
                <a:solidFill>
                  <a:schemeClr val="accent1">
                    <a:lumMod val="75000"/>
                  </a:schemeClr>
                </a:solidFill>
              </a:rPr>
              <a:t>wird zunehmen: </a:t>
            </a:r>
          </a:p>
          <a:p>
            <a:pPr marL="285750" indent="-285750" algn="just">
              <a:buFont typeface="Arial"/>
              <a:buChar char="•"/>
            </a:pPr>
            <a:r>
              <a:rPr lang="de-DE" dirty="0" err="1" smtClean="0">
                <a:solidFill>
                  <a:schemeClr val="accent1">
                    <a:lumMod val="75000"/>
                  </a:schemeClr>
                </a:solidFill>
              </a:rPr>
              <a:t>Gerresheimer</a:t>
            </a:r>
            <a:r>
              <a:rPr lang="de-DE" dirty="0" smtClean="0">
                <a:solidFill>
                  <a:schemeClr val="accent1">
                    <a:lumMod val="75000"/>
                  </a:schemeClr>
                </a:solidFill>
              </a:rPr>
              <a:t> </a:t>
            </a:r>
            <a:r>
              <a:rPr lang="de-DE" dirty="0">
                <a:solidFill>
                  <a:schemeClr val="accent1">
                    <a:lumMod val="75000"/>
                  </a:schemeClr>
                </a:solidFill>
              </a:rPr>
              <a:t>Glashütte, </a:t>
            </a:r>
            <a:endParaRPr lang="de-DE" dirty="0" smtClean="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Tannenstraße  </a:t>
            </a:r>
          </a:p>
          <a:p>
            <a:pPr marL="285750" indent="-285750" algn="just">
              <a:buFont typeface="Arial"/>
              <a:buChar char="•"/>
            </a:pPr>
            <a:r>
              <a:rPr lang="de-DE" dirty="0" smtClean="0">
                <a:solidFill>
                  <a:schemeClr val="accent1">
                    <a:lumMod val="75000"/>
                  </a:schemeClr>
                </a:solidFill>
              </a:rPr>
              <a:t>‚</a:t>
            </a:r>
            <a:r>
              <a:rPr lang="de-DE" dirty="0">
                <a:solidFill>
                  <a:schemeClr val="accent1">
                    <a:lumMod val="75000"/>
                  </a:schemeClr>
                </a:solidFill>
              </a:rPr>
              <a:t>Grafental</a:t>
            </a:r>
            <a:r>
              <a:rPr lang="de-DE" dirty="0" smtClean="0">
                <a:solidFill>
                  <a:schemeClr val="accent1">
                    <a:lumMod val="75000"/>
                  </a:schemeClr>
                </a:solidFill>
              </a:rPr>
              <a:t>‘</a:t>
            </a:r>
            <a:endParaRPr lang="de-DE" dirty="0">
              <a:solidFill>
                <a:schemeClr val="accent1">
                  <a:lumMod val="75000"/>
                </a:schemeClr>
              </a:solidFill>
            </a:endParaRPr>
          </a:p>
          <a:p>
            <a:pPr algn="just"/>
            <a:endParaRPr lang="de-DE" dirty="0">
              <a:solidFill>
                <a:schemeClr val="accent1">
                  <a:lumMod val="75000"/>
                </a:schemeClr>
              </a:solidFill>
            </a:endParaRPr>
          </a:p>
          <a:p>
            <a:pPr algn="just"/>
            <a:r>
              <a:rPr lang="de-DE" u="sng" dirty="0">
                <a:solidFill>
                  <a:schemeClr val="accent1">
                    <a:lumMod val="75000"/>
                  </a:schemeClr>
                </a:solidFill>
              </a:rPr>
              <a:t>Patenschaften</a:t>
            </a:r>
          </a:p>
          <a:p>
            <a:pPr algn="just"/>
            <a:r>
              <a:rPr lang="de-DE" dirty="0">
                <a:solidFill>
                  <a:schemeClr val="accent1">
                    <a:lumMod val="75000"/>
                  </a:schemeClr>
                </a:solidFill>
              </a:rPr>
              <a:t> </a:t>
            </a:r>
          </a:p>
          <a:p>
            <a:pPr algn="just"/>
            <a:r>
              <a:rPr lang="de-DE" dirty="0" smtClean="0">
                <a:solidFill>
                  <a:schemeClr val="accent1">
                    <a:lumMod val="75000"/>
                  </a:schemeClr>
                </a:solidFill>
              </a:rPr>
              <a:t>Ende letzten Jahres wurde eine aktualisierte </a:t>
            </a:r>
            <a:r>
              <a:rPr lang="de-DE" dirty="0">
                <a:solidFill>
                  <a:schemeClr val="accent1">
                    <a:lumMod val="75000"/>
                  </a:schemeClr>
                </a:solidFill>
              </a:rPr>
              <a:t>Liste der Patenschaften an die Tischbaase verteilt mit Bitte um Aktualisierung, bzw. Ergänzung.</a:t>
            </a:r>
          </a:p>
          <a:p>
            <a:pPr algn="just"/>
            <a:r>
              <a:rPr lang="de-DE" dirty="0">
                <a:solidFill>
                  <a:schemeClr val="accent1">
                    <a:lumMod val="75000"/>
                  </a:schemeClr>
                </a:solidFill>
              </a:rPr>
              <a:t> </a:t>
            </a:r>
          </a:p>
          <a:p>
            <a:pPr marL="285750" indent="-285750" algn="just">
              <a:buFont typeface="Arial"/>
              <a:buChar char="•"/>
            </a:pPr>
            <a:r>
              <a:rPr lang="de-DE" dirty="0" smtClean="0">
                <a:solidFill>
                  <a:schemeClr val="accent1">
                    <a:lumMod val="75000"/>
                  </a:schemeClr>
                </a:solidFill>
              </a:rPr>
              <a:t>	ca</a:t>
            </a:r>
            <a:r>
              <a:rPr lang="de-DE" dirty="0">
                <a:solidFill>
                  <a:schemeClr val="accent1">
                    <a:lumMod val="75000"/>
                  </a:schemeClr>
                </a:solidFill>
              </a:rPr>
              <a:t>. 1/3 aller Tische beteiligt. </a:t>
            </a:r>
          </a:p>
          <a:p>
            <a:endParaRPr lang="de-DE" dirty="0"/>
          </a:p>
        </p:txBody>
      </p:sp>
    </p:spTree>
    <p:extLst>
      <p:ext uri="{BB962C8B-B14F-4D97-AF65-F5344CB8AC3E}">
        <p14:creationId xmlns:p14="http://schemas.microsoft.com/office/powerpoint/2010/main" xmlns="" val="1102534876"/>
      </p:ext>
    </p:extLst>
  </p:cSld>
  <p:clrMapOvr>
    <a:masterClrMapping/>
  </p:clrMapOvr>
  <p:transition spd="slow" advClick="0" advTm="7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836712"/>
            <a:ext cx="7200800" cy="2308324"/>
          </a:xfrm>
          <a:prstGeom prst="rect">
            <a:avLst/>
          </a:prstGeom>
        </p:spPr>
        <p:txBody>
          <a:bodyPr wrap="square">
            <a:spAutoFit/>
          </a:bodyPr>
          <a:lstStyle/>
          <a:p>
            <a:r>
              <a:rPr lang="de-DE" dirty="0"/>
              <a:t> </a:t>
            </a:r>
          </a:p>
          <a:p>
            <a:pPr algn="just"/>
            <a:r>
              <a:rPr lang="de-DE" u="sng" dirty="0">
                <a:solidFill>
                  <a:schemeClr val="accent1">
                    <a:lumMod val="75000"/>
                  </a:schemeClr>
                </a:solidFill>
              </a:rPr>
              <a:t>Tag des offenen Denkmals/Ratinger Tor</a:t>
            </a:r>
          </a:p>
          <a:p>
            <a:pPr algn="just"/>
            <a:r>
              <a:rPr lang="de-DE" dirty="0">
                <a:solidFill>
                  <a:schemeClr val="accent1">
                    <a:lumMod val="75000"/>
                  </a:schemeClr>
                </a:solidFill>
              </a:rPr>
              <a:t> </a:t>
            </a:r>
          </a:p>
          <a:p>
            <a:pPr algn="just"/>
            <a:r>
              <a:rPr lang="de-DE" dirty="0">
                <a:solidFill>
                  <a:schemeClr val="accent1">
                    <a:lumMod val="75000"/>
                  </a:schemeClr>
                </a:solidFill>
              </a:rPr>
              <a:t> </a:t>
            </a:r>
          </a:p>
          <a:p>
            <a:pPr algn="just"/>
            <a:r>
              <a:rPr lang="de-DE" dirty="0">
                <a:solidFill>
                  <a:schemeClr val="accent1">
                    <a:lumMod val="75000"/>
                  </a:schemeClr>
                </a:solidFill>
              </a:rPr>
              <a:t>Dank an alle Helfer, die Torwächter und Dietmar Schönhoff für die kompetente </a:t>
            </a:r>
            <a:r>
              <a:rPr lang="de-DE" dirty="0" smtClean="0">
                <a:solidFill>
                  <a:schemeClr val="accent1">
                    <a:lumMod val="75000"/>
                  </a:schemeClr>
                </a:solidFill>
              </a:rPr>
              <a:t>und </a:t>
            </a:r>
            <a:r>
              <a:rPr lang="de-DE" dirty="0">
                <a:solidFill>
                  <a:schemeClr val="accent1">
                    <a:lumMod val="75000"/>
                  </a:schemeClr>
                </a:solidFill>
              </a:rPr>
              <a:t>spannende Führung durch das neu hergerichtete Ratinger </a:t>
            </a:r>
            <a:r>
              <a:rPr lang="de-DE" dirty="0" smtClean="0">
                <a:solidFill>
                  <a:schemeClr val="accent1">
                    <a:lumMod val="75000"/>
                  </a:schemeClr>
                </a:solidFill>
              </a:rPr>
              <a:t>Tor!</a:t>
            </a:r>
            <a:endParaRPr lang="de-DE" dirty="0">
              <a:solidFill>
                <a:schemeClr val="accent1">
                  <a:lumMod val="75000"/>
                </a:schemeClr>
              </a:solidFill>
            </a:endParaRPr>
          </a:p>
          <a:p>
            <a:pPr algn="just"/>
            <a:r>
              <a:rPr lang="de-DE" dirty="0">
                <a:solidFill>
                  <a:schemeClr val="accent1">
                    <a:lumMod val="75000"/>
                  </a:schemeClr>
                </a:solidFill>
              </a:rPr>
              <a:t> </a:t>
            </a:r>
          </a:p>
        </p:txBody>
      </p:sp>
    </p:spTree>
    <p:extLst>
      <p:ext uri="{BB962C8B-B14F-4D97-AF65-F5344CB8AC3E}">
        <p14:creationId xmlns:p14="http://schemas.microsoft.com/office/powerpoint/2010/main" xmlns="" val="2013851457"/>
      </p:ext>
    </p:extLst>
  </p:cSld>
  <p:clrMapOvr>
    <a:masterClrMapping/>
  </p:clrMapOvr>
  <p:transition spd="slow" advClick="0" advTm="7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99592" y="1124744"/>
            <a:ext cx="7416824" cy="3693319"/>
          </a:xfrm>
          <a:prstGeom prst="rect">
            <a:avLst/>
          </a:prstGeom>
        </p:spPr>
        <p:txBody>
          <a:bodyPr wrap="square">
            <a:spAutoFit/>
          </a:bodyPr>
          <a:lstStyle/>
          <a:p>
            <a:pPr lvl="0" algn="just"/>
            <a:r>
              <a:rPr lang="de-DE" b="1" dirty="0" smtClean="0">
                <a:solidFill>
                  <a:schemeClr val="accent1">
                    <a:lumMod val="75000"/>
                  </a:schemeClr>
                </a:solidFill>
              </a:rPr>
              <a:t>6. Kontakte </a:t>
            </a:r>
            <a:r>
              <a:rPr lang="de-DE" b="1" dirty="0">
                <a:solidFill>
                  <a:schemeClr val="accent1">
                    <a:lumMod val="75000"/>
                  </a:schemeClr>
                </a:solidFill>
              </a:rPr>
              <a:t>und Pflege von </a:t>
            </a:r>
            <a:r>
              <a:rPr lang="de-DE" b="1" dirty="0" smtClean="0">
                <a:solidFill>
                  <a:schemeClr val="accent1">
                    <a:lumMod val="75000"/>
                  </a:schemeClr>
                </a:solidFill>
              </a:rPr>
              <a:t>Freundschaften</a:t>
            </a:r>
            <a:endParaRPr lang="de-DE" dirty="0">
              <a:solidFill>
                <a:schemeClr val="accent1">
                  <a:lumMod val="75000"/>
                </a:schemeClr>
              </a:solidFill>
            </a:endParaRPr>
          </a:p>
          <a:p>
            <a:pPr algn="just"/>
            <a:r>
              <a:rPr lang="de-DE" dirty="0">
                <a:solidFill>
                  <a:schemeClr val="accent1">
                    <a:lumMod val="75000"/>
                  </a:schemeClr>
                </a:solidFill>
              </a:rPr>
              <a:t> </a:t>
            </a:r>
            <a:endParaRPr lang="de-DE" dirty="0" smtClean="0">
              <a:solidFill>
                <a:schemeClr val="accent1">
                  <a:lumMod val="75000"/>
                </a:schemeClr>
              </a:solidFill>
            </a:endParaRPr>
          </a:p>
          <a:p>
            <a:pPr algn="just"/>
            <a:endParaRPr lang="de-DE" dirty="0">
              <a:solidFill>
                <a:schemeClr val="accent1">
                  <a:lumMod val="75000"/>
                </a:schemeClr>
              </a:solidFill>
            </a:endParaRPr>
          </a:p>
          <a:p>
            <a:pPr marL="285750" lvl="0" indent="-285750" algn="just">
              <a:buFont typeface="Arial"/>
              <a:buChar char="•"/>
            </a:pPr>
            <a:r>
              <a:rPr lang="de-DE" dirty="0">
                <a:solidFill>
                  <a:schemeClr val="accent1">
                    <a:lumMod val="75000"/>
                  </a:schemeClr>
                </a:solidFill>
              </a:rPr>
              <a:t>Konsularischer Abend unter der Schirmherrschaft des Generalkonsuls Spanien</a:t>
            </a:r>
          </a:p>
          <a:p>
            <a:pPr marL="285750" lvl="0" indent="-285750" algn="just">
              <a:buFont typeface="Arial"/>
              <a:buChar char="•"/>
            </a:pPr>
            <a:r>
              <a:rPr lang="de-DE" dirty="0">
                <a:solidFill>
                  <a:schemeClr val="accent1">
                    <a:lumMod val="75000"/>
                  </a:schemeClr>
                </a:solidFill>
              </a:rPr>
              <a:t>Schiffstour auf dem Rhein mit unseren Neusser Heimatfreunden</a:t>
            </a:r>
          </a:p>
          <a:p>
            <a:pPr marL="285750" lvl="0" indent="-285750" algn="just">
              <a:buFont typeface="Arial"/>
              <a:buChar char="•"/>
            </a:pPr>
            <a:r>
              <a:rPr lang="de-DE" dirty="0">
                <a:solidFill>
                  <a:schemeClr val="accent1">
                    <a:lumMod val="75000"/>
                  </a:schemeClr>
                </a:solidFill>
              </a:rPr>
              <a:t>Jonges-Vorstand beim Sommerbrauchtum: Größte Kirmes am Rhein und Neusser Bürger-Schützen-Verein</a:t>
            </a:r>
          </a:p>
          <a:p>
            <a:pPr marL="285750" lvl="0" indent="-285750" algn="just">
              <a:buFont typeface="Arial"/>
              <a:buChar char="•"/>
            </a:pPr>
            <a:r>
              <a:rPr lang="de-DE" dirty="0">
                <a:solidFill>
                  <a:schemeClr val="accent1">
                    <a:lumMod val="75000"/>
                  </a:schemeClr>
                </a:solidFill>
              </a:rPr>
              <a:t>Jonges-Forum „Wie uns die Nachbarn sehen“</a:t>
            </a:r>
          </a:p>
          <a:p>
            <a:pPr marL="285750" lvl="0" indent="-285750" algn="just">
              <a:buFont typeface="Arial"/>
              <a:buChar char="•"/>
            </a:pPr>
            <a:r>
              <a:rPr lang="de-DE" dirty="0">
                <a:solidFill>
                  <a:schemeClr val="accent1">
                    <a:lumMod val="75000"/>
                  </a:schemeClr>
                </a:solidFill>
              </a:rPr>
              <a:t>Empfang des Düsseldorfer Prinzenpaares</a:t>
            </a:r>
          </a:p>
          <a:p>
            <a:pPr marL="285750" lvl="0" indent="-285750" algn="just">
              <a:buFont typeface="Arial"/>
              <a:buChar char="•"/>
            </a:pPr>
            <a:r>
              <a:rPr lang="de-DE" dirty="0">
                <a:solidFill>
                  <a:schemeClr val="accent1">
                    <a:lumMod val="75000"/>
                  </a:schemeClr>
                </a:solidFill>
              </a:rPr>
              <a:t>Empfang des Neusser Prinzenpaares</a:t>
            </a:r>
          </a:p>
          <a:p>
            <a:pPr marL="285750" lvl="0" indent="-285750" algn="just">
              <a:buFont typeface="Arial"/>
              <a:buChar char="•"/>
            </a:pPr>
            <a:r>
              <a:rPr lang="de-DE" dirty="0">
                <a:solidFill>
                  <a:schemeClr val="accent1">
                    <a:lumMod val="75000"/>
                  </a:schemeClr>
                </a:solidFill>
              </a:rPr>
              <a:t>Empfang des Düsseldorfer Schützenkönigs</a:t>
            </a:r>
          </a:p>
          <a:p>
            <a:pPr algn="just"/>
            <a:r>
              <a:rPr lang="de-DE" dirty="0">
                <a:solidFill>
                  <a:schemeClr val="accent1">
                    <a:lumMod val="75000"/>
                  </a:schemeClr>
                </a:solidFill>
              </a:rPr>
              <a:t> </a:t>
            </a:r>
          </a:p>
        </p:txBody>
      </p:sp>
    </p:spTree>
    <p:extLst>
      <p:ext uri="{BB962C8B-B14F-4D97-AF65-F5344CB8AC3E}">
        <p14:creationId xmlns:p14="http://schemas.microsoft.com/office/powerpoint/2010/main" xmlns="" val="27754598"/>
      </p:ext>
    </p:extLst>
  </p:cSld>
  <p:clrMapOvr>
    <a:masterClrMapping/>
  </p:clrMapOvr>
  <p:transition spd="slow" advClick="0" advTm="700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1484784"/>
            <a:ext cx="7200800" cy="2862323"/>
          </a:xfrm>
          <a:prstGeom prst="rect">
            <a:avLst/>
          </a:prstGeom>
        </p:spPr>
        <p:txBody>
          <a:bodyPr wrap="square">
            <a:spAutoFit/>
          </a:bodyPr>
          <a:lstStyle/>
          <a:p>
            <a:pPr lvl="0" algn="just"/>
            <a:r>
              <a:rPr lang="de-DE" b="1" dirty="0" smtClean="0">
                <a:solidFill>
                  <a:schemeClr val="accent1">
                    <a:lumMod val="75000"/>
                  </a:schemeClr>
                </a:solidFill>
              </a:rPr>
              <a:t>7.Spenden </a:t>
            </a:r>
            <a:r>
              <a:rPr lang="de-DE" b="1" dirty="0">
                <a:solidFill>
                  <a:schemeClr val="accent1">
                    <a:lumMod val="75000"/>
                  </a:schemeClr>
                </a:solidFill>
              </a:rPr>
              <a:t>der Jonges</a:t>
            </a:r>
          </a:p>
          <a:p>
            <a:pPr algn="just"/>
            <a:r>
              <a:rPr lang="de-DE" dirty="0">
                <a:solidFill>
                  <a:schemeClr val="accent1">
                    <a:lumMod val="75000"/>
                  </a:schemeClr>
                </a:solidFill>
              </a:rPr>
              <a:t> </a:t>
            </a:r>
          </a:p>
          <a:p>
            <a:pPr algn="just"/>
            <a:r>
              <a:rPr lang="de-DE" dirty="0" smtClean="0">
                <a:solidFill>
                  <a:schemeClr val="accent1">
                    <a:lumMod val="75000"/>
                  </a:schemeClr>
                </a:solidFill>
              </a:rPr>
              <a:t>2012 insgesamt 8.500,00 €:</a:t>
            </a:r>
            <a:endParaRPr lang="de-DE" dirty="0">
              <a:solidFill>
                <a:schemeClr val="accent1">
                  <a:lumMod val="75000"/>
                </a:schemeClr>
              </a:solidFill>
            </a:endParaRPr>
          </a:p>
          <a:p>
            <a:pPr algn="just"/>
            <a:r>
              <a:rPr lang="de-DE" dirty="0">
                <a:solidFill>
                  <a:schemeClr val="accent1">
                    <a:lumMod val="75000"/>
                  </a:schemeClr>
                </a:solidFill>
              </a:rPr>
              <a:t> </a:t>
            </a:r>
          </a:p>
          <a:p>
            <a:pPr marL="285750" lvl="0" indent="-285750" algn="just">
              <a:buFont typeface="Arial"/>
              <a:buChar char="•"/>
            </a:pPr>
            <a:r>
              <a:rPr lang="de-DE" dirty="0" smtClean="0">
                <a:solidFill>
                  <a:schemeClr val="accent1">
                    <a:lumMod val="75000"/>
                  </a:schemeClr>
                </a:solidFill>
              </a:rPr>
              <a:t>Förderverein </a:t>
            </a:r>
            <a:r>
              <a:rPr lang="de-DE" dirty="0">
                <a:solidFill>
                  <a:schemeClr val="accent1">
                    <a:lumMod val="75000"/>
                  </a:schemeClr>
                </a:solidFill>
              </a:rPr>
              <a:t>Paul-Klee-Schule (1.700,00 €</a:t>
            </a:r>
            <a:r>
              <a:rPr lang="de-DE" dirty="0" smtClean="0">
                <a:solidFill>
                  <a:schemeClr val="accent1">
                    <a:lumMod val="75000"/>
                  </a:schemeClr>
                </a:solidFill>
              </a:rPr>
              <a:t>)</a:t>
            </a:r>
          </a:p>
          <a:p>
            <a:pPr marL="285750" indent="-285750" algn="just">
              <a:buFont typeface="Arial"/>
              <a:buChar char="•"/>
            </a:pPr>
            <a:r>
              <a:rPr lang="de-DE" dirty="0">
                <a:solidFill>
                  <a:schemeClr val="accent1">
                    <a:lumMod val="75000"/>
                  </a:schemeClr>
                </a:solidFill>
              </a:rPr>
              <a:t>Kinderheim St. Raphael (1.700,00 €)</a:t>
            </a:r>
          </a:p>
          <a:p>
            <a:pPr marL="285750" indent="-285750" algn="just">
              <a:buFont typeface="Arial"/>
              <a:buChar char="•"/>
            </a:pPr>
            <a:r>
              <a:rPr lang="de-DE" dirty="0">
                <a:solidFill>
                  <a:schemeClr val="accent1">
                    <a:lumMod val="75000"/>
                  </a:schemeClr>
                </a:solidFill>
              </a:rPr>
              <a:t>Obdachlosenhilfe der Franziskaner (1.700,00 €)</a:t>
            </a:r>
          </a:p>
          <a:p>
            <a:pPr marL="285750" indent="-285750" algn="just">
              <a:buFont typeface="Arial"/>
              <a:buChar char="•"/>
            </a:pPr>
            <a:r>
              <a:rPr lang="de-DE" dirty="0">
                <a:solidFill>
                  <a:schemeClr val="accent1">
                    <a:lumMod val="75000"/>
                  </a:schemeClr>
                </a:solidFill>
              </a:rPr>
              <a:t>Familienwohngruppe im </a:t>
            </a:r>
            <a:r>
              <a:rPr lang="de-DE" dirty="0" err="1">
                <a:solidFill>
                  <a:schemeClr val="accent1">
                    <a:lumMod val="75000"/>
                  </a:schemeClr>
                </a:solidFill>
              </a:rPr>
              <a:t>Baldus</a:t>
            </a:r>
            <a:r>
              <a:rPr lang="de-DE" dirty="0">
                <a:solidFill>
                  <a:schemeClr val="accent1">
                    <a:lumMod val="75000"/>
                  </a:schemeClr>
                </a:solidFill>
              </a:rPr>
              <a:t>-Haus in Wersten (1.700,00 €)</a:t>
            </a:r>
          </a:p>
          <a:p>
            <a:pPr marL="285750" indent="-285750" algn="just">
              <a:buFont typeface="Arial"/>
              <a:buChar char="•"/>
            </a:pPr>
            <a:r>
              <a:rPr lang="de-DE" dirty="0">
                <a:solidFill>
                  <a:schemeClr val="accent1">
                    <a:lumMod val="75000"/>
                  </a:schemeClr>
                </a:solidFill>
              </a:rPr>
              <a:t>Armenküche in der Altstadt (1.700,00 €)</a:t>
            </a:r>
          </a:p>
          <a:p>
            <a:pPr marL="285750" lvl="0" indent="-285750" algn="just">
              <a:buFontTx/>
              <a:buChar char="-"/>
            </a:pPr>
            <a:endParaRPr lang="de-DE" dirty="0">
              <a:solidFill>
                <a:schemeClr val="accent1">
                  <a:lumMod val="75000"/>
                </a:schemeClr>
              </a:solidFill>
            </a:endParaRPr>
          </a:p>
        </p:txBody>
      </p:sp>
    </p:spTree>
    <p:extLst>
      <p:ext uri="{BB962C8B-B14F-4D97-AF65-F5344CB8AC3E}">
        <p14:creationId xmlns:p14="http://schemas.microsoft.com/office/powerpoint/2010/main" xmlns="" val="361713397"/>
      </p:ext>
    </p:extLst>
  </p:cSld>
  <p:clrMapOvr>
    <a:masterClrMapping/>
  </p:clrMapOvr>
  <p:transition spd="slow" advClick="0" advTm="700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15616" y="1340768"/>
            <a:ext cx="7056784" cy="1754327"/>
          </a:xfrm>
          <a:prstGeom prst="rect">
            <a:avLst/>
          </a:prstGeom>
        </p:spPr>
        <p:txBody>
          <a:bodyPr wrap="square">
            <a:spAutoFit/>
          </a:bodyPr>
          <a:lstStyle/>
          <a:p>
            <a:pPr lvl="0"/>
            <a:r>
              <a:rPr lang="de-DE" b="1" dirty="0"/>
              <a:t>Jonges in den Medien</a:t>
            </a:r>
            <a:endParaRPr lang="de-DE" dirty="0"/>
          </a:p>
          <a:p>
            <a:r>
              <a:rPr lang="de-DE" dirty="0"/>
              <a:t> </a:t>
            </a:r>
          </a:p>
          <a:p>
            <a:endParaRPr lang="de-DE" dirty="0"/>
          </a:p>
          <a:p>
            <a:endParaRPr lang="de-DE" dirty="0" smtClean="0"/>
          </a:p>
          <a:p>
            <a:endParaRPr lang="de-DE" dirty="0"/>
          </a:p>
          <a:p>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xmlns="" val="2266211593"/>
              </p:ext>
            </p:extLst>
          </p:nvPr>
        </p:nvGraphicFramePr>
        <p:xfrm>
          <a:off x="1187624" y="1988840"/>
          <a:ext cx="6984776" cy="3740013"/>
        </p:xfrm>
        <a:graphic>
          <a:graphicData uri="http://schemas.openxmlformats.org/drawingml/2006/table">
            <a:tbl>
              <a:tblPr firstRow="1" bandRow="1">
                <a:tableStyleId>{5C22544A-7EE6-4342-B048-85BDC9FD1C3A}</a:tableStyleId>
              </a:tblPr>
              <a:tblGrid>
                <a:gridCol w="1800200"/>
                <a:gridCol w="1728192"/>
                <a:gridCol w="1728192"/>
                <a:gridCol w="1728192"/>
              </a:tblGrid>
              <a:tr h="748003">
                <a:tc>
                  <a:txBody>
                    <a:bodyPr/>
                    <a:lstStyle/>
                    <a:p>
                      <a:pPr algn="ctr"/>
                      <a:r>
                        <a:rPr lang="de-DE" dirty="0" smtClean="0"/>
                        <a:t>Zeitung</a:t>
                      </a:r>
                      <a:endParaRPr lang="de-DE" dirty="0"/>
                    </a:p>
                  </a:txBody>
                  <a:tcPr/>
                </a:tc>
                <a:tc>
                  <a:txBody>
                    <a:bodyPr/>
                    <a:lstStyle/>
                    <a:p>
                      <a:pPr algn="ctr"/>
                      <a:r>
                        <a:rPr lang="de-DE" dirty="0" smtClean="0"/>
                        <a:t>Bericht ohne Bild</a:t>
                      </a:r>
                      <a:endParaRPr lang="de-DE" dirty="0"/>
                    </a:p>
                  </a:txBody>
                  <a:tcPr/>
                </a:tc>
                <a:tc>
                  <a:txBody>
                    <a:bodyPr/>
                    <a:lstStyle/>
                    <a:p>
                      <a:pPr algn="ctr"/>
                      <a:r>
                        <a:rPr lang="de-DE" dirty="0" smtClean="0"/>
                        <a:t>Bericht mit Bild</a:t>
                      </a:r>
                      <a:endParaRPr lang="de-DE" dirty="0"/>
                    </a:p>
                  </a:txBody>
                  <a:tcPr/>
                </a:tc>
                <a:tc>
                  <a:txBody>
                    <a:bodyPr/>
                    <a:lstStyle/>
                    <a:p>
                      <a:pPr algn="ctr"/>
                      <a:r>
                        <a:rPr lang="de-DE" dirty="0" smtClean="0"/>
                        <a:t>Gesamt</a:t>
                      </a:r>
                      <a:endParaRPr lang="de-DE" dirty="0"/>
                    </a:p>
                  </a:txBody>
                  <a:tcPr/>
                </a:tc>
              </a:tr>
              <a:tr h="427430">
                <a:tc>
                  <a:txBody>
                    <a:bodyPr/>
                    <a:lstStyle/>
                    <a:p>
                      <a:r>
                        <a:rPr lang="de-DE" dirty="0" smtClean="0">
                          <a:solidFill>
                            <a:schemeClr val="tx2"/>
                          </a:solidFill>
                        </a:rPr>
                        <a:t>RP</a:t>
                      </a:r>
                      <a:endParaRPr lang="de-DE" dirty="0">
                        <a:solidFill>
                          <a:schemeClr val="tx2"/>
                        </a:solidFill>
                      </a:endParaRPr>
                    </a:p>
                  </a:txBody>
                  <a:tcPr/>
                </a:tc>
                <a:tc>
                  <a:txBody>
                    <a:bodyPr/>
                    <a:lstStyle/>
                    <a:p>
                      <a:pPr algn="ctr"/>
                      <a:r>
                        <a:rPr lang="de-DE" dirty="0" smtClean="0">
                          <a:solidFill>
                            <a:schemeClr val="tx2"/>
                          </a:solidFill>
                        </a:rPr>
                        <a:t>40</a:t>
                      </a:r>
                      <a:endParaRPr lang="de-DE" dirty="0">
                        <a:solidFill>
                          <a:schemeClr val="tx2"/>
                        </a:solidFill>
                      </a:endParaRPr>
                    </a:p>
                  </a:txBody>
                  <a:tcPr/>
                </a:tc>
                <a:tc>
                  <a:txBody>
                    <a:bodyPr/>
                    <a:lstStyle/>
                    <a:p>
                      <a:pPr algn="ctr"/>
                      <a:r>
                        <a:rPr lang="de-DE" dirty="0" smtClean="0">
                          <a:solidFill>
                            <a:schemeClr val="tx2"/>
                          </a:solidFill>
                        </a:rPr>
                        <a:t>82</a:t>
                      </a:r>
                      <a:endParaRPr lang="de-DE" dirty="0">
                        <a:solidFill>
                          <a:schemeClr val="tx2"/>
                        </a:solidFill>
                      </a:endParaRPr>
                    </a:p>
                  </a:txBody>
                  <a:tcPr/>
                </a:tc>
                <a:tc>
                  <a:txBody>
                    <a:bodyPr/>
                    <a:lstStyle/>
                    <a:p>
                      <a:pPr algn="ctr"/>
                      <a:r>
                        <a:rPr lang="de-DE" dirty="0" smtClean="0">
                          <a:solidFill>
                            <a:schemeClr val="tx2"/>
                          </a:solidFill>
                        </a:rPr>
                        <a:t>122</a:t>
                      </a:r>
                      <a:endParaRPr lang="de-DE" dirty="0">
                        <a:solidFill>
                          <a:schemeClr val="tx2"/>
                        </a:solidFill>
                      </a:endParaRPr>
                    </a:p>
                  </a:txBody>
                  <a:tcPr/>
                </a:tc>
              </a:tr>
              <a:tr h="427430">
                <a:tc>
                  <a:txBody>
                    <a:bodyPr/>
                    <a:lstStyle/>
                    <a:p>
                      <a:r>
                        <a:rPr lang="de-DE" dirty="0" smtClean="0">
                          <a:solidFill>
                            <a:schemeClr val="tx2"/>
                          </a:solidFill>
                        </a:rPr>
                        <a:t>WZ</a:t>
                      </a:r>
                      <a:endParaRPr lang="de-DE" dirty="0">
                        <a:solidFill>
                          <a:schemeClr val="tx2"/>
                        </a:solidFill>
                      </a:endParaRPr>
                    </a:p>
                  </a:txBody>
                  <a:tcPr/>
                </a:tc>
                <a:tc>
                  <a:txBody>
                    <a:bodyPr/>
                    <a:lstStyle/>
                    <a:p>
                      <a:pPr algn="ctr"/>
                      <a:r>
                        <a:rPr lang="de-DE" dirty="0" smtClean="0">
                          <a:solidFill>
                            <a:schemeClr val="tx2"/>
                          </a:solidFill>
                        </a:rPr>
                        <a:t>14</a:t>
                      </a:r>
                      <a:endParaRPr lang="de-DE" dirty="0">
                        <a:solidFill>
                          <a:schemeClr val="tx2"/>
                        </a:solidFill>
                      </a:endParaRPr>
                    </a:p>
                  </a:txBody>
                  <a:tcPr/>
                </a:tc>
                <a:tc>
                  <a:txBody>
                    <a:bodyPr/>
                    <a:lstStyle/>
                    <a:p>
                      <a:pPr algn="ctr"/>
                      <a:r>
                        <a:rPr lang="de-DE" dirty="0" smtClean="0">
                          <a:solidFill>
                            <a:schemeClr val="tx2"/>
                          </a:solidFill>
                        </a:rPr>
                        <a:t>25</a:t>
                      </a:r>
                      <a:endParaRPr lang="de-DE" dirty="0">
                        <a:solidFill>
                          <a:schemeClr val="tx2"/>
                        </a:solidFill>
                      </a:endParaRPr>
                    </a:p>
                  </a:txBody>
                  <a:tcPr/>
                </a:tc>
                <a:tc>
                  <a:txBody>
                    <a:bodyPr/>
                    <a:lstStyle/>
                    <a:p>
                      <a:pPr algn="ctr"/>
                      <a:r>
                        <a:rPr lang="de-DE" dirty="0" smtClean="0">
                          <a:solidFill>
                            <a:schemeClr val="tx2"/>
                          </a:solidFill>
                        </a:rPr>
                        <a:t>39</a:t>
                      </a:r>
                      <a:endParaRPr lang="de-DE" dirty="0">
                        <a:solidFill>
                          <a:schemeClr val="tx2"/>
                        </a:solidFill>
                      </a:endParaRPr>
                    </a:p>
                  </a:txBody>
                  <a:tcPr/>
                </a:tc>
              </a:tr>
              <a:tr h="427430">
                <a:tc>
                  <a:txBody>
                    <a:bodyPr/>
                    <a:lstStyle/>
                    <a:p>
                      <a:r>
                        <a:rPr lang="de-DE" dirty="0" smtClean="0">
                          <a:solidFill>
                            <a:schemeClr val="tx2"/>
                          </a:solidFill>
                        </a:rPr>
                        <a:t>NRZ</a:t>
                      </a:r>
                      <a:endParaRPr lang="de-DE" dirty="0">
                        <a:solidFill>
                          <a:schemeClr val="tx2"/>
                        </a:solidFill>
                      </a:endParaRPr>
                    </a:p>
                  </a:txBody>
                  <a:tcPr/>
                </a:tc>
                <a:tc>
                  <a:txBody>
                    <a:bodyPr/>
                    <a:lstStyle/>
                    <a:p>
                      <a:pPr algn="ctr"/>
                      <a:r>
                        <a:rPr lang="de-DE" dirty="0" smtClean="0">
                          <a:solidFill>
                            <a:schemeClr val="tx2"/>
                          </a:solidFill>
                        </a:rPr>
                        <a:t>8</a:t>
                      </a:r>
                      <a:endParaRPr lang="de-DE" dirty="0">
                        <a:solidFill>
                          <a:schemeClr val="tx2"/>
                        </a:solidFill>
                      </a:endParaRPr>
                    </a:p>
                  </a:txBody>
                  <a:tcPr/>
                </a:tc>
                <a:tc>
                  <a:txBody>
                    <a:bodyPr/>
                    <a:lstStyle/>
                    <a:p>
                      <a:pPr algn="ctr"/>
                      <a:r>
                        <a:rPr lang="de-DE" sz="1800" kern="1200" dirty="0" smtClean="0">
                          <a:solidFill>
                            <a:schemeClr val="tx2"/>
                          </a:solidFill>
                          <a:latin typeface="+mn-lt"/>
                          <a:ea typeface="+mn-ea"/>
                          <a:cs typeface="+mn-cs"/>
                        </a:rPr>
                        <a:t>10</a:t>
                      </a:r>
                      <a:endParaRPr lang="de-DE" sz="1800" kern="1200" dirty="0">
                        <a:solidFill>
                          <a:schemeClr val="tx2"/>
                        </a:solidFill>
                        <a:latin typeface="+mn-lt"/>
                        <a:ea typeface="+mn-ea"/>
                        <a:cs typeface="+mn-cs"/>
                      </a:endParaRPr>
                    </a:p>
                  </a:txBody>
                  <a:tcPr/>
                </a:tc>
                <a:tc>
                  <a:txBody>
                    <a:bodyPr/>
                    <a:lstStyle/>
                    <a:p>
                      <a:pPr algn="ctr"/>
                      <a:r>
                        <a:rPr lang="de-DE" dirty="0" smtClean="0">
                          <a:solidFill>
                            <a:schemeClr val="tx2"/>
                          </a:solidFill>
                        </a:rPr>
                        <a:t>18</a:t>
                      </a:r>
                      <a:endParaRPr lang="de-DE" dirty="0">
                        <a:solidFill>
                          <a:schemeClr val="tx2"/>
                        </a:solidFill>
                      </a:endParaRPr>
                    </a:p>
                  </a:txBody>
                  <a:tcPr/>
                </a:tc>
              </a:tr>
              <a:tr h="427430">
                <a:tc>
                  <a:txBody>
                    <a:bodyPr/>
                    <a:lstStyle/>
                    <a:p>
                      <a:r>
                        <a:rPr lang="de-DE" dirty="0" smtClean="0">
                          <a:solidFill>
                            <a:schemeClr val="tx2"/>
                          </a:solidFill>
                        </a:rPr>
                        <a:t>Bild</a:t>
                      </a:r>
                      <a:endParaRPr lang="de-DE" dirty="0">
                        <a:solidFill>
                          <a:schemeClr val="tx2"/>
                        </a:solidFill>
                      </a:endParaRPr>
                    </a:p>
                  </a:txBody>
                  <a:tcPr/>
                </a:tc>
                <a:tc>
                  <a:txBody>
                    <a:bodyPr/>
                    <a:lstStyle/>
                    <a:p>
                      <a:pPr algn="ctr"/>
                      <a:endParaRPr lang="de-DE" dirty="0">
                        <a:solidFill>
                          <a:schemeClr val="tx2"/>
                        </a:solidFill>
                      </a:endParaRPr>
                    </a:p>
                  </a:txBody>
                  <a:tcPr/>
                </a:tc>
                <a:tc>
                  <a:txBody>
                    <a:bodyPr/>
                    <a:lstStyle/>
                    <a:p>
                      <a:pPr algn="ctr"/>
                      <a:endParaRPr lang="de-DE" dirty="0">
                        <a:solidFill>
                          <a:schemeClr val="tx2"/>
                        </a:solidFill>
                      </a:endParaRPr>
                    </a:p>
                  </a:txBody>
                  <a:tcPr/>
                </a:tc>
                <a:tc>
                  <a:txBody>
                    <a:bodyPr/>
                    <a:lstStyle/>
                    <a:p>
                      <a:pPr algn="ctr"/>
                      <a:r>
                        <a:rPr lang="de-DE" dirty="0" smtClean="0">
                          <a:solidFill>
                            <a:schemeClr val="tx2"/>
                          </a:solidFill>
                        </a:rPr>
                        <a:t>9</a:t>
                      </a:r>
                      <a:endParaRPr lang="de-DE" dirty="0">
                        <a:solidFill>
                          <a:schemeClr val="tx2"/>
                        </a:solidFill>
                      </a:endParaRPr>
                    </a:p>
                  </a:txBody>
                  <a:tcPr/>
                </a:tc>
              </a:tr>
              <a:tr h="427430">
                <a:tc>
                  <a:txBody>
                    <a:bodyPr/>
                    <a:lstStyle/>
                    <a:p>
                      <a:r>
                        <a:rPr lang="de-DE" dirty="0" smtClean="0">
                          <a:solidFill>
                            <a:schemeClr val="tx2"/>
                          </a:solidFill>
                        </a:rPr>
                        <a:t>Express</a:t>
                      </a:r>
                      <a:endParaRPr lang="de-DE" dirty="0">
                        <a:solidFill>
                          <a:schemeClr val="tx2"/>
                        </a:solidFill>
                      </a:endParaRPr>
                    </a:p>
                  </a:txBody>
                  <a:tcPr/>
                </a:tc>
                <a:tc>
                  <a:txBody>
                    <a:bodyPr/>
                    <a:lstStyle/>
                    <a:p>
                      <a:pPr algn="ctr"/>
                      <a:endParaRPr lang="de-DE" dirty="0">
                        <a:solidFill>
                          <a:schemeClr val="tx2"/>
                        </a:solidFill>
                      </a:endParaRPr>
                    </a:p>
                  </a:txBody>
                  <a:tcPr/>
                </a:tc>
                <a:tc>
                  <a:txBody>
                    <a:bodyPr/>
                    <a:lstStyle/>
                    <a:p>
                      <a:pPr algn="ctr"/>
                      <a:endParaRPr lang="de-DE" dirty="0">
                        <a:solidFill>
                          <a:schemeClr val="tx2"/>
                        </a:solidFill>
                      </a:endParaRPr>
                    </a:p>
                  </a:txBody>
                  <a:tcPr/>
                </a:tc>
                <a:tc>
                  <a:txBody>
                    <a:bodyPr/>
                    <a:lstStyle/>
                    <a:p>
                      <a:pPr algn="ctr"/>
                      <a:r>
                        <a:rPr lang="de-DE" dirty="0" smtClean="0">
                          <a:solidFill>
                            <a:schemeClr val="tx2"/>
                          </a:solidFill>
                        </a:rPr>
                        <a:t>9</a:t>
                      </a:r>
                      <a:endParaRPr lang="de-DE" dirty="0">
                        <a:solidFill>
                          <a:schemeClr val="tx2"/>
                        </a:solidFill>
                      </a:endParaRPr>
                    </a:p>
                  </a:txBody>
                  <a:tcPr/>
                </a:tc>
              </a:tr>
              <a:tr h="427430">
                <a:tc>
                  <a:txBody>
                    <a:bodyPr/>
                    <a:lstStyle/>
                    <a:p>
                      <a:r>
                        <a:rPr lang="de-DE" dirty="0" smtClean="0">
                          <a:solidFill>
                            <a:schemeClr val="tx2"/>
                          </a:solidFill>
                        </a:rPr>
                        <a:t>Sonstige</a:t>
                      </a:r>
                      <a:endParaRPr lang="de-DE" dirty="0">
                        <a:solidFill>
                          <a:schemeClr val="tx2"/>
                        </a:solidFill>
                      </a:endParaRPr>
                    </a:p>
                  </a:txBody>
                  <a:tcPr/>
                </a:tc>
                <a:tc>
                  <a:txBody>
                    <a:bodyPr/>
                    <a:lstStyle/>
                    <a:p>
                      <a:pPr algn="ctr"/>
                      <a:endParaRPr lang="de-DE" dirty="0">
                        <a:solidFill>
                          <a:schemeClr val="tx2"/>
                        </a:solidFill>
                      </a:endParaRPr>
                    </a:p>
                  </a:txBody>
                  <a:tcPr/>
                </a:tc>
                <a:tc>
                  <a:txBody>
                    <a:bodyPr/>
                    <a:lstStyle/>
                    <a:p>
                      <a:pPr algn="ctr"/>
                      <a:endParaRPr lang="de-DE" dirty="0">
                        <a:solidFill>
                          <a:schemeClr val="tx2"/>
                        </a:solidFill>
                      </a:endParaRPr>
                    </a:p>
                  </a:txBody>
                  <a:tcPr/>
                </a:tc>
                <a:tc>
                  <a:txBody>
                    <a:bodyPr/>
                    <a:lstStyle/>
                    <a:p>
                      <a:pPr algn="ctr"/>
                      <a:r>
                        <a:rPr lang="de-DE" dirty="0" smtClean="0">
                          <a:solidFill>
                            <a:schemeClr val="tx2"/>
                          </a:solidFill>
                        </a:rPr>
                        <a:t>2</a:t>
                      </a:r>
                      <a:endParaRPr lang="de-DE" dirty="0">
                        <a:solidFill>
                          <a:schemeClr val="tx2"/>
                        </a:solidFill>
                      </a:endParaRPr>
                    </a:p>
                  </a:txBody>
                  <a:tcPr/>
                </a:tc>
              </a:tr>
              <a:tr h="427430">
                <a:tc>
                  <a:txBody>
                    <a:bodyPr/>
                    <a:lstStyle/>
                    <a:p>
                      <a:r>
                        <a:rPr lang="de-DE" b="1" dirty="0" smtClean="0">
                          <a:solidFill>
                            <a:schemeClr val="tx2"/>
                          </a:solidFill>
                        </a:rPr>
                        <a:t>TOTAL</a:t>
                      </a:r>
                      <a:endParaRPr lang="de-DE" b="1" dirty="0">
                        <a:solidFill>
                          <a:schemeClr val="tx2"/>
                        </a:solidFill>
                      </a:endParaRPr>
                    </a:p>
                  </a:txBody>
                  <a:tcPr/>
                </a:tc>
                <a:tc>
                  <a:txBody>
                    <a:bodyPr/>
                    <a:lstStyle/>
                    <a:p>
                      <a:pPr algn="ctr"/>
                      <a:r>
                        <a:rPr lang="de-DE" b="1" dirty="0" smtClean="0">
                          <a:solidFill>
                            <a:schemeClr val="tx2"/>
                          </a:solidFill>
                        </a:rPr>
                        <a:t>62</a:t>
                      </a:r>
                      <a:endParaRPr lang="de-DE" b="1" dirty="0">
                        <a:solidFill>
                          <a:schemeClr val="tx2"/>
                        </a:solidFill>
                      </a:endParaRPr>
                    </a:p>
                  </a:txBody>
                  <a:tcPr/>
                </a:tc>
                <a:tc>
                  <a:txBody>
                    <a:bodyPr/>
                    <a:lstStyle/>
                    <a:p>
                      <a:pPr algn="ctr"/>
                      <a:r>
                        <a:rPr lang="de-DE" b="1" dirty="0" smtClean="0">
                          <a:solidFill>
                            <a:schemeClr val="tx2"/>
                          </a:solidFill>
                        </a:rPr>
                        <a:t>117</a:t>
                      </a:r>
                      <a:endParaRPr lang="de-DE" b="1" dirty="0">
                        <a:solidFill>
                          <a:schemeClr val="tx2"/>
                        </a:solidFill>
                      </a:endParaRPr>
                    </a:p>
                  </a:txBody>
                  <a:tcPr/>
                </a:tc>
                <a:tc>
                  <a:txBody>
                    <a:bodyPr/>
                    <a:lstStyle/>
                    <a:p>
                      <a:pPr algn="ctr"/>
                      <a:r>
                        <a:rPr lang="de-DE" b="1" dirty="0" smtClean="0">
                          <a:solidFill>
                            <a:schemeClr val="tx2"/>
                          </a:solidFill>
                        </a:rPr>
                        <a:t>199</a:t>
                      </a:r>
                      <a:endParaRPr lang="de-DE" b="1" dirty="0">
                        <a:solidFill>
                          <a:schemeClr val="tx2"/>
                        </a:solidFill>
                      </a:endParaRPr>
                    </a:p>
                  </a:txBody>
                  <a:tcPr/>
                </a:tc>
              </a:tr>
            </a:tbl>
          </a:graphicData>
        </a:graphic>
      </p:graphicFrame>
    </p:spTree>
    <p:extLst>
      <p:ext uri="{BB962C8B-B14F-4D97-AF65-F5344CB8AC3E}">
        <p14:creationId xmlns:p14="http://schemas.microsoft.com/office/powerpoint/2010/main" xmlns="" val="130570029"/>
      </p:ext>
    </p:extLst>
  </p:cSld>
  <p:clrMapOvr>
    <a:masterClrMapping/>
  </p:clrMapOvr>
  <p:transition spd="slow" advClick="0" advTm="700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71600" y="1340768"/>
            <a:ext cx="7416824" cy="1200329"/>
          </a:xfrm>
          <a:prstGeom prst="rect">
            <a:avLst/>
          </a:prstGeom>
        </p:spPr>
        <p:txBody>
          <a:bodyPr wrap="square">
            <a:spAutoFit/>
          </a:bodyPr>
          <a:lstStyle/>
          <a:p>
            <a:pPr algn="just"/>
            <a:r>
              <a:rPr lang="de-DE" dirty="0" smtClean="0">
                <a:solidFill>
                  <a:schemeClr val="accent1">
                    <a:lumMod val="75000"/>
                  </a:schemeClr>
                </a:solidFill>
              </a:rPr>
              <a:t>Zahlen 2011</a:t>
            </a:r>
            <a:r>
              <a:rPr lang="de-DE" dirty="0">
                <a:solidFill>
                  <a:schemeClr val="accent1">
                    <a:lumMod val="75000"/>
                  </a:schemeClr>
                </a:solidFill>
              </a:rPr>
              <a:t>:</a:t>
            </a:r>
          </a:p>
          <a:p>
            <a:endParaRPr lang="de-DE" dirty="0"/>
          </a:p>
          <a:p>
            <a:endParaRPr lang="de-DE" dirty="0" smtClean="0"/>
          </a:p>
          <a:p>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xmlns="" val="446160926"/>
              </p:ext>
            </p:extLst>
          </p:nvPr>
        </p:nvGraphicFramePr>
        <p:xfrm>
          <a:off x="1115616" y="1988840"/>
          <a:ext cx="6096000" cy="1872208"/>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de-DE" dirty="0" smtClean="0"/>
                        <a:t>Zeitung</a:t>
                      </a:r>
                      <a:endParaRPr lang="de-DE" dirty="0"/>
                    </a:p>
                  </a:txBody>
                  <a:tcPr/>
                </a:tc>
                <a:tc>
                  <a:txBody>
                    <a:bodyPr/>
                    <a:lstStyle/>
                    <a:p>
                      <a:pPr algn="ctr"/>
                      <a:r>
                        <a:rPr lang="de-DE" dirty="0" smtClean="0"/>
                        <a:t>Anzahl</a:t>
                      </a:r>
                      <a:endParaRPr lang="de-DE" dirty="0"/>
                    </a:p>
                  </a:txBody>
                  <a:tcPr/>
                </a:tc>
              </a:tr>
              <a:tr h="370840">
                <a:tc>
                  <a:txBody>
                    <a:bodyPr/>
                    <a:lstStyle/>
                    <a:p>
                      <a:pPr algn="l"/>
                      <a:r>
                        <a:rPr lang="de-DE" dirty="0" smtClean="0">
                          <a:solidFill>
                            <a:srgbClr val="1F497D"/>
                          </a:solidFill>
                        </a:rPr>
                        <a:t>RP</a:t>
                      </a:r>
                      <a:endParaRPr lang="de-DE" dirty="0">
                        <a:solidFill>
                          <a:srgbClr val="1F497D"/>
                        </a:solidFill>
                      </a:endParaRPr>
                    </a:p>
                  </a:txBody>
                  <a:tcPr/>
                </a:tc>
                <a:tc>
                  <a:txBody>
                    <a:bodyPr/>
                    <a:lstStyle/>
                    <a:p>
                      <a:pPr algn="ctr"/>
                      <a:r>
                        <a:rPr lang="de-DE" sz="1800" kern="1200" dirty="0" smtClean="0">
                          <a:solidFill>
                            <a:schemeClr val="tx2"/>
                          </a:solidFill>
                          <a:latin typeface="+mn-lt"/>
                          <a:ea typeface="+mn-ea"/>
                          <a:cs typeface="+mn-cs"/>
                        </a:rPr>
                        <a:t>60</a:t>
                      </a:r>
                      <a:endParaRPr lang="de-DE" sz="1800" kern="1200" dirty="0">
                        <a:solidFill>
                          <a:schemeClr val="tx2"/>
                        </a:solidFill>
                        <a:latin typeface="+mn-lt"/>
                        <a:ea typeface="+mn-ea"/>
                        <a:cs typeface="+mn-cs"/>
                      </a:endParaRPr>
                    </a:p>
                  </a:txBody>
                  <a:tcPr/>
                </a:tc>
              </a:tr>
              <a:tr h="370840">
                <a:tc>
                  <a:txBody>
                    <a:bodyPr/>
                    <a:lstStyle/>
                    <a:p>
                      <a:pPr algn="l"/>
                      <a:r>
                        <a:rPr lang="de-DE" dirty="0" smtClean="0">
                          <a:solidFill>
                            <a:srgbClr val="1F497D"/>
                          </a:solidFill>
                        </a:rPr>
                        <a:t>WZ/NRZ</a:t>
                      </a:r>
                      <a:endParaRPr lang="de-DE" dirty="0">
                        <a:solidFill>
                          <a:srgbClr val="1F497D"/>
                        </a:solidFill>
                      </a:endParaRPr>
                    </a:p>
                  </a:txBody>
                  <a:tcPr/>
                </a:tc>
                <a:tc>
                  <a:txBody>
                    <a:bodyPr/>
                    <a:lstStyle/>
                    <a:p>
                      <a:pPr algn="ctr"/>
                      <a:r>
                        <a:rPr lang="de-DE" dirty="0" smtClean="0">
                          <a:solidFill>
                            <a:srgbClr val="1F497D"/>
                          </a:solidFill>
                        </a:rPr>
                        <a:t>10</a:t>
                      </a:r>
                      <a:endParaRPr lang="de-DE" dirty="0">
                        <a:solidFill>
                          <a:srgbClr val="1F497D"/>
                        </a:solidFill>
                      </a:endParaRPr>
                    </a:p>
                  </a:txBody>
                  <a:tcPr/>
                </a:tc>
              </a:tr>
              <a:tr h="370840">
                <a:tc>
                  <a:txBody>
                    <a:bodyPr/>
                    <a:lstStyle/>
                    <a:p>
                      <a:pPr algn="l"/>
                      <a:r>
                        <a:rPr lang="de-DE" dirty="0" smtClean="0">
                          <a:solidFill>
                            <a:srgbClr val="1F497D"/>
                          </a:solidFill>
                        </a:rPr>
                        <a:t>Bild/Express/</a:t>
                      </a:r>
                      <a:r>
                        <a:rPr lang="de-DE" sz="1800" kern="1200" dirty="0" smtClean="0">
                          <a:solidFill>
                            <a:srgbClr val="1F497D"/>
                          </a:solidFill>
                          <a:latin typeface="+mn-lt"/>
                          <a:ea typeface="+mn-ea"/>
                          <a:cs typeface="+mn-cs"/>
                        </a:rPr>
                        <a:t>FAZ</a:t>
                      </a:r>
                      <a:endParaRPr lang="de-DE" sz="1800" kern="1200" dirty="0">
                        <a:solidFill>
                          <a:srgbClr val="1F497D"/>
                        </a:solidFill>
                        <a:latin typeface="+mn-lt"/>
                        <a:ea typeface="+mn-ea"/>
                        <a:cs typeface="+mn-cs"/>
                      </a:endParaRPr>
                    </a:p>
                  </a:txBody>
                  <a:tcPr/>
                </a:tc>
                <a:tc>
                  <a:txBody>
                    <a:bodyPr/>
                    <a:lstStyle/>
                    <a:p>
                      <a:pPr algn="ctr"/>
                      <a:r>
                        <a:rPr lang="de-DE" dirty="0" smtClean="0">
                          <a:solidFill>
                            <a:srgbClr val="1F497D"/>
                          </a:solidFill>
                        </a:rPr>
                        <a:t>5</a:t>
                      </a:r>
                      <a:endParaRPr lang="de-DE" dirty="0">
                        <a:solidFill>
                          <a:srgbClr val="1F497D"/>
                        </a:solidFill>
                      </a:endParaRPr>
                    </a:p>
                  </a:txBody>
                  <a:tcPr/>
                </a:tc>
              </a:tr>
              <a:tr h="388848">
                <a:tc>
                  <a:txBody>
                    <a:bodyPr/>
                    <a:lstStyle/>
                    <a:p>
                      <a:pPr algn="l"/>
                      <a:r>
                        <a:rPr lang="de-DE" b="1" dirty="0" smtClean="0">
                          <a:solidFill>
                            <a:srgbClr val="1F497D"/>
                          </a:solidFill>
                        </a:rPr>
                        <a:t>TOTAL</a:t>
                      </a:r>
                      <a:endParaRPr lang="de-DE" b="1" dirty="0">
                        <a:solidFill>
                          <a:srgbClr val="1F497D"/>
                        </a:solidFill>
                      </a:endParaRPr>
                    </a:p>
                  </a:txBody>
                  <a:tcPr/>
                </a:tc>
                <a:tc>
                  <a:txBody>
                    <a:bodyPr/>
                    <a:lstStyle/>
                    <a:p>
                      <a:pPr algn="ctr"/>
                      <a:r>
                        <a:rPr lang="de-DE" b="1" dirty="0" smtClean="0">
                          <a:solidFill>
                            <a:srgbClr val="1F497D"/>
                          </a:solidFill>
                        </a:rPr>
                        <a:t>75</a:t>
                      </a:r>
                      <a:endParaRPr lang="de-DE" b="1" dirty="0">
                        <a:solidFill>
                          <a:srgbClr val="1F497D"/>
                        </a:solidFill>
                      </a:endParaRPr>
                    </a:p>
                  </a:txBody>
                  <a:tcPr/>
                </a:tc>
              </a:tr>
            </a:tbl>
          </a:graphicData>
        </a:graphic>
      </p:graphicFrame>
      <p:sp>
        <p:nvSpPr>
          <p:cNvPr id="5" name="Rechteck 4"/>
          <p:cNvSpPr/>
          <p:nvPr/>
        </p:nvSpPr>
        <p:spPr>
          <a:xfrm>
            <a:off x="1043608" y="4077072"/>
            <a:ext cx="7200800" cy="1200329"/>
          </a:xfrm>
          <a:prstGeom prst="rect">
            <a:avLst/>
          </a:prstGeom>
        </p:spPr>
        <p:txBody>
          <a:bodyPr wrap="square">
            <a:spAutoFit/>
          </a:bodyPr>
          <a:lstStyle/>
          <a:p>
            <a:pPr algn="just"/>
            <a:r>
              <a:rPr lang="de-DE" dirty="0">
                <a:solidFill>
                  <a:schemeClr val="accent1">
                    <a:lumMod val="75000"/>
                  </a:schemeClr>
                </a:solidFill>
              </a:rPr>
              <a:t>Ferner haben CENTER </a:t>
            </a:r>
            <a:r>
              <a:rPr lang="de-DE" dirty="0" smtClean="0">
                <a:solidFill>
                  <a:schemeClr val="accent1">
                    <a:lumMod val="75000"/>
                  </a:schemeClr>
                </a:solidFill>
              </a:rPr>
              <a:t>TV, Antenne </a:t>
            </a:r>
            <a:r>
              <a:rPr lang="de-DE" dirty="0">
                <a:solidFill>
                  <a:schemeClr val="accent1">
                    <a:lumMod val="75000"/>
                  </a:schemeClr>
                </a:solidFill>
              </a:rPr>
              <a:t>Düsseldorf </a:t>
            </a:r>
            <a:r>
              <a:rPr lang="de-DE" dirty="0" smtClean="0">
                <a:solidFill>
                  <a:schemeClr val="accent1">
                    <a:lumMod val="75000"/>
                  </a:schemeClr>
                </a:solidFill>
              </a:rPr>
              <a:t>und der WDR auch </a:t>
            </a:r>
            <a:r>
              <a:rPr lang="de-DE" dirty="0">
                <a:solidFill>
                  <a:schemeClr val="accent1">
                    <a:lumMod val="75000"/>
                  </a:schemeClr>
                </a:solidFill>
              </a:rPr>
              <a:t>im Jahr 2012 mehrfach über die Düsseldorfer Jonges berichtet.</a:t>
            </a:r>
          </a:p>
          <a:p>
            <a:pPr algn="just"/>
            <a:r>
              <a:rPr lang="de-DE" dirty="0">
                <a:solidFill>
                  <a:schemeClr val="accent1">
                    <a:lumMod val="75000"/>
                  </a:schemeClr>
                </a:solidFill>
              </a:rPr>
              <a:t> </a:t>
            </a:r>
          </a:p>
          <a:p>
            <a:pPr algn="just"/>
            <a:r>
              <a:rPr lang="de-DE" dirty="0" smtClean="0">
                <a:solidFill>
                  <a:schemeClr val="accent1">
                    <a:lumMod val="75000"/>
                  </a:schemeClr>
                </a:solidFill>
              </a:rPr>
              <a:t>Facebook</a:t>
            </a:r>
            <a:r>
              <a:rPr lang="de-DE" dirty="0">
                <a:solidFill>
                  <a:schemeClr val="accent1">
                    <a:lumMod val="75000"/>
                  </a:schemeClr>
                </a:solidFill>
              </a:rPr>
              <a:t>-</a:t>
            </a:r>
            <a:r>
              <a:rPr lang="de-DE" dirty="0" smtClean="0">
                <a:solidFill>
                  <a:schemeClr val="accent1">
                    <a:lumMod val="75000"/>
                  </a:schemeClr>
                </a:solidFill>
              </a:rPr>
              <a:t>Gruppe:	236 </a:t>
            </a:r>
            <a:r>
              <a:rPr lang="de-DE" dirty="0">
                <a:solidFill>
                  <a:schemeClr val="accent1">
                    <a:lumMod val="75000"/>
                  </a:schemeClr>
                </a:solidFill>
              </a:rPr>
              <a:t>Mitglieder. </a:t>
            </a:r>
          </a:p>
        </p:txBody>
      </p:sp>
    </p:spTree>
    <p:extLst>
      <p:ext uri="{BB962C8B-B14F-4D97-AF65-F5344CB8AC3E}">
        <p14:creationId xmlns:p14="http://schemas.microsoft.com/office/powerpoint/2010/main" xmlns="" val="2607743204"/>
      </p:ext>
    </p:extLst>
  </p:cSld>
  <p:clrMapOvr>
    <a:masterClrMapping/>
  </p:clrMapOvr>
  <p:transition spd="slow" advClick="0" advTm="7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 4" descr="RBJ Unterschriften Partner:RBJ_Unterschrift_Juli.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3608" y="5157192"/>
            <a:ext cx="1512168" cy="504056"/>
          </a:xfrm>
          <a:prstGeom prst="rect">
            <a:avLst/>
          </a:prstGeom>
          <a:noFill/>
          <a:ln>
            <a:noFill/>
          </a:ln>
          <a:extLst>
            <a:ext uri="{FAA26D3D-D897-4be2-8F04-BA451C77F1D7}">
              <ma14:placeholderFlag xmlns:ma14="http://schemas.microsoft.com/office/mac/drawingml/2011/main" xmlns=""/>
            </a:ext>
          </a:extLst>
        </p:spPr>
      </p:pic>
      <p:sp>
        <p:nvSpPr>
          <p:cNvPr id="2" name="Rechteck 1"/>
          <p:cNvSpPr/>
          <p:nvPr/>
        </p:nvSpPr>
        <p:spPr>
          <a:xfrm>
            <a:off x="971600" y="1443841"/>
            <a:ext cx="7272808" cy="2585323"/>
          </a:xfrm>
          <a:prstGeom prst="rect">
            <a:avLst/>
          </a:prstGeom>
        </p:spPr>
        <p:txBody>
          <a:bodyPr wrap="square">
            <a:spAutoFit/>
          </a:bodyPr>
          <a:lstStyle/>
          <a:p>
            <a:pPr lvl="0" algn="just"/>
            <a:r>
              <a:rPr lang="de-DE" b="1" dirty="0" smtClean="0">
                <a:solidFill>
                  <a:schemeClr val="accent1">
                    <a:lumMod val="75000"/>
                  </a:schemeClr>
                </a:solidFill>
              </a:rPr>
              <a:t>9. Schlusswort </a:t>
            </a:r>
            <a:r>
              <a:rPr lang="de-DE" b="1" dirty="0">
                <a:solidFill>
                  <a:schemeClr val="accent1">
                    <a:lumMod val="75000"/>
                  </a:schemeClr>
                </a:solidFill>
              </a:rPr>
              <a:t>und Dank</a:t>
            </a:r>
          </a:p>
          <a:p>
            <a:pPr algn="just"/>
            <a:r>
              <a:rPr lang="de-DE" dirty="0">
                <a:solidFill>
                  <a:schemeClr val="accent1">
                    <a:lumMod val="75000"/>
                  </a:schemeClr>
                </a:solidFill>
              </a:rPr>
              <a:t> </a:t>
            </a:r>
          </a:p>
          <a:p>
            <a:pPr algn="just"/>
            <a:r>
              <a:rPr lang="de-DE" dirty="0">
                <a:solidFill>
                  <a:schemeClr val="accent1">
                    <a:lumMod val="75000"/>
                  </a:schemeClr>
                </a:solidFill>
              </a:rPr>
              <a:t>Das Jahr 2012 war für die Düsseldorfer Jonges ein ereignisreiches Jahr. Der Vorstand dankt allen Heimatfreunden, die sich im Jahr 2012 auf vielfältige Art und Weise für unseren Heimatverein engagiert haben. Unser aller Dank gilt vor allem an unsere Freunde in der Geschäftsstelle. Ohne Frau </a:t>
            </a:r>
            <a:r>
              <a:rPr lang="de-DE" dirty="0" err="1">
                <a:solidFill>
                  <a:schemeClr val="accent1">
                    <a:lumMod val="75000"/>
                  </a:schemeClr>
                </a:solidFill>
              </a:rPr>
              <a:t>Sichelschmidt</a:t>
            </a:r>
            <a:r>
              <a:rPr lang="de-DE" dirty="0">
                <a:solidFill>
                  <a:schemeClr val="accent1">
                    <a:lumMod val="75000"/>
                  </a:schemeClr>
                </a:solidFill>
              </a:rPr>
              <a:t>, Günther Zech und Heinz </a:t>
            </a:r>
            <a:r>
              <a:rPr lang="de-DE" dirty="0" err="1">
                <a:solidFill>
                  <a:schemeClr val="accent1">
                    <a:lumMod val="75000"/>
                  </a:schemeClr>
                </a:solidFill>
              </a:rPr>
              <a:t>Hesemann</a:t>
            </a:r>
            <a:r>
              <a:rPr lang="de-DE" dirty="0">
                <a:solidFill>
                  <a:schemeClr val="accent1">
                    <a:lumMod val="75000"/>
                  </a:schemeClr>
                </a:solidFill>
              </a:rPr>
              <a:t> wäre gerade im vergangenen Jahr vieles nicht möglich gewesen. Ferner danken wir auch unseren Freunden außerhalb des Vereins für Ihre vielfältige Unterstützung.</a:t>
            </a:r>
          </a:p>
        </p:txBody>
      </p:sp>
      <p:sp>
        <p:nvSpPr>
          <p:cNvPr id="3" name="Rechteck 2"/>
          <p:cNvSpPr/>
          <p:nvPr/>
        </p:nvSpPr>
        <p:spPr>
          <a:xfrm>
            <a:off x="1043608" y="4869160"/>
            <a:ext cx="3384376" cy="1092607"/>
          </a:xfrm>
          <a:prstGeom prst="rect">
            <a:avLst/>
          </a:prstGeom>
        </p:spPr>
        <p:txBody>
          <a:bodyPr wrap="square">
            <a:spAutoFit/>
          </a:bodyPr>
          <a:lstStyle/>
          <a:p>
            <a:r>
              <a:rPr lang="de-DE" sz="1300" dirty="0">
                <a:solidFill>
                  <a:schemeClr val="accent1">
                    <a:lumMod val="75000"/>
                  </a:schemeClr>
                </a:solidFill>
              </a:rPr>
              <a:t>Mit heimatlichen Grüßen</a:t>
            </a:r>
          </a:p>
          <a:p>
            <a:r>
              <a:rPr lang="de-DE" sz="1300" dirty="0">
                <a:solidFill>
                  <a:schemeClr val="accent1">
                    <a:lumMod val="75000"/>
                  </a:schemeClr>
                </a:solidFill>
              </a:rPr>
              <a:t> </a:t>
            </a:r>
          </a:p>
          <a:p>
            <a:r>
              <a:rPr lang="de-DE" sz="1300" dirty="0">
                <a:solidFill>
                  <a:schemeClr val="accent1">
                    <a:lumMod val="75000"/>
                  </a:schemeClr>
                </a:solidFill>
              </a:rPr>
              <a:t> </a:t>
            </a:r>
          </a:p>
          <a:p>
            <a:r>
              <a:rPr lang="de-DE" sz="1300" dirty="0">
                <a:solidFill>
                  <a:schemeClr val="accent1">
                    <a:lumMod val="75000"/>
                  </a:schemeClr>
                </a:solidFill>
              </a:rPr>
              <a:t>Sebastian Juli</a:t>
            </a:r>
          </a:p>
          <a:p>
            <a:r>
              <a:rPr lang="de-DE" sz="1300" b="1" dirty="0">
                <a:solidFill>
                  <a:schemeClr val="accent1">
                    <a:lumMod val="75000"/>
                  </a:schemeClr>
                </a:solidFill>
              </a:rPr>
              <a:t>Schriftführer </a:t>
            </a:r>
          </a:p>
        </p:txBody>
      </p:sp>
      <p:pic>
        <p:nvPicPr>
          <p:cNvPr id="4" name="Bild 3" descr="Sebastian Juli.jpe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948264" y="4437112"/>
            <a:ext cx="1194859" cy="1584176"/>
          </a:xfrm>
          <a:prstGeom prst="rect">
            <a:avLst/>
          </a:prstGeom>
        </p:spPr>
      </p:pic>
    </p:spTree>
    <p:extLst>
      <p:ext uri="{BB962C8B-B14F-4D97-AF65-F5344CB8AC3E}">
        <p14:creationId xmlns:p14="http://schemas.microsoft.com/office/powerpoint/2010/main" xmlns="" val="1301359371"/>
      </p:ext>
    </p:extLst>
  </p:cSld>
  <p:clrMapOvr>
    <a:masterClrMapping/>
  </p:clrMapOvr>
  <p:transition spd="slow" advClick="0" advTm="700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755576" y="1196752"/>
            <a:ext cx="7704856" cy="3970318"/>
          </a:xfrm>
          <a:prstGeom prst="rect">
            <a:avLst/>
          </a:prstGeom>
          <a:noFill/>
        </p:spPr>
        <p:txBody>
          <a:bodyPr wrap="square" rtlCol="0" anchor="t">
            <a:spAutoFit/>
          </a:bodyPr>
          <a:lstStyle/>
          <a:p>
            <a:r>
              <a:rPr lang="de-DE" b="1" dirty="0" smtClean="0">
                <a:solidFill>
                  <a:schemeClr val="accent1">
                    <a:lumMod val="75000"/>
                  </a:schemeClr>
                </a:solidFill>
              </a:rPr>
              <a:t>Übersicht der Themenbereiche:</a:t>
            </a:r>
          </a:p>
          <a:p>
            <a:endParaRPr lang="de-DE" dirty="0">
              <a:solidFill>
                <a:schemeClr val="accent1">
                  <a:lumMod val="75000"/>
                </a:schemeClr>
              </a:solidFill>
            </a:endParaRPr>
          </a:p>
          <a:p>
            <a:pPr marL="342900" lvl="0" indent="-342900">
              <a:buFont typeface="+mj-lt"/>
              <a:buAutoNum type="arabicPeriod"/>
            </a:pPr>
            <a:r>
              <a:rPr lang="de-DE" dirty="0">
                <a:solidFill>
                  <a:schemeClr val="accent1">
                    <a:lumMod val="75000"/>
                  </a:schemeClr>
                </a:solidFill>
              </a:rPr>
              <a:t>Mitgliederentwicklung und Altersstruktur</a:t>
            </a:r>
          </a:p>
          <a:p>
            <a:pPr marL="342900" lvl="0" indent="-342900">
              <a:buFont typeface="+mj-lt"/>
              <a:buAutoNum type="arabicPeriod"/>
            </a:pPr>
            <a:r>
              <a:rPr lang="de-DE" dirty="0">
                <a:solidFill>
                  <a:schemeClr val="accent1">
                    <a:lumMod val="75000"/>
                  </a:schemeClr>
                </a:solidFill>
              </a:rPr>
              <a:t>Unsere Heimatabende</a:t>
            </a:r>
          </a:p>
          <a:p>
            <a:pPr marL="342900" lvl="0" indent="-342900">
              <a:buFont typeface="+mj-lt"/>
              <a:buAutoNum type="arabicPeriod"/>
            </a:pPr>
            <a:r>
              <a:rPr lang="de-DE" dirty="0">
                <a:solidFill>
                  <a:schemeClr val="accent1">
                    <a:lumMod val="75000"/>
                  </a:schemeClr>
                </a:solidFill>
              </a:rPr>
              <a:t>Ehrungen, Auszeichnungen, Jubiläen</a:t>
            </a:r>
          </a:p>
          <a:p>
            <a:pPr marL="342900" lvl="0" indent="-342900">
              <a:buFont typeface="+mj-lt"/>
              <a:buAutoNum type="arabicPeriod"/>
            </a:pPr>
            <a:r>
              <a:rPr lang="de-DE" dirty="0">
                <a:solidFill>
                  <a:schemeClr val="accent1">
                    <a:lumMod val="75000"/>
                  </a:schemeClr>
                </a:solidFill>
              </a:rPr>
              <a:t>Sitzungen Vorstand, Gesamtvorstand, Tischbaase</a:t>
            </a:r>
          </a:p>
          <a:p>
            <a:pPr marL="342900" lvl="0" indent="-342900">
              <a:buFont typeface="+mj-lt"/>
              <a:buAutoNum type="arabicPeriod"/>
            </a:pPr>
            <a:r>
              <a:rPr lang="de-DE" dirty="0">
                <a:solidFill>
                  <a:schemeClr val="accent1">
                    <a:lumMod val="75000"/>
                  </a:schemeClr>
                </a:solidFill>
              </a:rPr>
              <a:t>Bericht des Stadtbildpflegers</a:t>
            </a:r>
          </a:p>
          <a:p>
            <a:pPr marL="342900" lvl="0" indent="-342900">
              <a:buFont typeface="+mj-lt"/>
              <a:buAutoNum type="arabicPeriod"/>
            </a:pPr>
            <a:r>
              <a:rPr lang="de-DE" dirty="0">
                <a:solidFill>
                  <a:schemeClr val="accent1">
                    <a:lumMod val="75000"/>
                  </a:schemeClr>
                </a:solidFill>
              </a:rPr>
              <a:t>Kontakte und Pflege von Freundschaften</a:t>
            </a:r>
          </a:p>
          <a:p>
            <a:pPr marL="342900" lvl="0" indent="-342900">
              <a:buFont typeface="+mj-lt"/>
              <a:buAutoNum type="arabicPeriod"/>
            </a:pPr>
            <a:r>
              <a:rPr lang="de-DE" dirty="0">
                <a:solidFill>
                  <a:schemeClr val="accent1">
                    <a:lumMod val="75000"/>
                  </a:schemeClr>
                </a:solidFill>
              </a:rPr>
              <a:t>Spenden der Jonges</a:t>
            </a:r>
          </a:p>
          <a:p>
            <a:pPr marL="342900" lvl="0" indent="-342900">
              <a:buFont typeface="+mj-lt"/>
              <a:buAutoNum type="arabicPeriod"/>
            </a:pPr>
            <a:r>
              <a:rPr lang="de-DE" dirty="0">
                <a:solidFill>
                  <a:schemeClr val="accent1">
                    <a:lumMod val="75000"/>
                  </a:schemeClr>
                </a:solidFill>
              </a:rPr>
              <a:t>Jonges in den Medien</a:t>
            </a:r>
          </a:p>
          <a:p>
            <a:pPr marL="342900" lvl="0" indent="-342900">
              <a:buFont typeface="+mj-lt"/>
              <a:buAutoNum type="arabicPeriod"/>
            </a:pPr>
            <a:r>
              <a:rPr lang="de-DE" dirty="0">
                <a:solidFill>
                  <a:schemeClr val="accent1">
                    <a:lumMod val="75000"/>
                  </a:schemeClr>
                </a:solidFill>
              </a:rPr>
              <a:t>Schlusswort und </a:t>
            </a:r>
            <a:r>
              <a:rPr lang="de-DE" dirty="0" smtClean="0">
                <a:solidFill>
                  <a:schemeClr val="accent1">
                    <a:lumMod val="75000"/>
                  </a:schemeClr>
                </a:solidFill>
              </a:rPr>
              <a:t>Dank</a:t>
            </a:r>
          </a:p>
          <a:p>
            <a:endParaRPr lang="de-DE" dirty="0">
              <a:solidFill>
                <a:schemeClr val="accent1">
                  <a:lumMod val="75000"/>
                </a:schemeClr>
              </a:solidFill>
            </a:endParaRPr>
          </a:p>
          <a:p>
            <a:endParaRPr lang="de-DE" dirty="0" smtClean="0">
              <a:solidFill>
                <a:schemeClr val="accent1">
                  <a:lumMod val="75000"/>
                </a:schemeClr>
              </a:solidFill>
            </a:endParaRPr>
          </a:p>
          <a:p>
            <a:endParaRPr lang="de-DE" dirty="0">
              <a:solidFill>
                <a:schemeClr val="accent1">
                  <a:lumMod val="75000"/>
                </a:schemeClr>
              </a:solidFill>
            </a:endParaRPr>
          </a:p>
        </p:txBody>
      </p:sp>
    </p:spTree>
    <p:extLst>
      <p:ext uri="{BB962C8B-B14F-4D97-AF65-F5344CB8AC3E}">
        <p14:creationId xmlns:p14="http://schemas.microsoft.com/office/powerpoint/2010/main" xmlns="" val="1394365906"/>
      </p:ext>
    </p:extLst>
  </p:cSld>
  <p:clrMapOvr>
    <a:masterClrMapping/>
  </p:clrMapOvr>
  <p:transition spd="slow" advClick="0" advTm="7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4" y="1268760"/>
            <a:ext cx="7416824" cy="3970318"/>
          </a:xfrm>
          <a:prstGeom prst="rect">
            <a:avLst/>
          </a:prstGeom>
        </p:spPr>
        <p:txBody>
          <a:bodyPr wrap="square">
            <a:spAutoFit/>
          </a:bodyPr>
          <a:lstStyle/>
          <a:p>
            <a:r>
              <a:rPr lang="de-DE" b="1" dirty="0" smtClean="0">
                <a:solidFill>
                  <a:schemeClr val="accent1">
                    <a:lumMod val="75000"/>
                  </a:schemeClr>
                </a:solidFill>
              </a:rPr>
              <a:t>1. Mitgliederentwicklung und Altersstruktur:</a:t>
            </a:r>
            <a:endParaRPr lang="de-DE" b="1" dirty="0">
              <a:solidFill>
                <a:schemeClr val="accent1">
                  <a:lumMod val="75000"/>
                </a:schemeClr>
              </a:solidFill>
            </a:endParaRPr>
          </a:p>
          <a:p>
            <a:endParaRPr lang="de-DE" dirty="0" smtClean="0">
              <a:solidFill>
                <a:schemeClr val="accent1">
                  <a:lumMod val="75000"/>
                </a:schemeClr>
              </a:solidFill>
            </a:endParaRPr>
          </a:p>
          <a:p>
            <a:r>
              <a:rPr lang="de-DE" dirty="0" smtClean="0">
                <a:solidFill>
                  <a:schemeClr val="accent1">
                    <a:lumMod val="75000"/>
                  </a:schemeClr>
                </a:solidFill>
              </a:rPr>
              <a:t>Erloschene Mitgliedschaften 2012:</a:t>
            </a:r>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	116 </a:t>
            </a:r>
            <a:r>
              <a:rPr lang="de-DE" dirty="0">
                <a:solidFill>
                  <a:schemeClr val="accent1">
                    <a:lumMod val="75000"/>
                  </a:schemeClr>
                </a:solidFill>
              </a:rPr>
              <a:t>Mitgliedschaften </a:t>
            </a:r>
            <a:r>
              <a:rPr lang="de-DE" dirty="0" smtClean="0">
                <a:solidFill>
                  <a:schemeClr val="accent1">
                    <a:lumMod val="75000"/>
                  </a:schemeClr>
                </a:solidFill>
              </a:rPr>
              <a:t>erloschen </a:t>
            </a:r>
          </a:p>
          <a:p>
            <a:pPr marL="285750" indent="-285750" algn="just">
              <a:buFont typeface="Arial"/>
              <a:buChar char="•"/>
            </a:pPr>
            <a:r>
              <a:rPr lang="de-DE" dirty="0" smtClean="0">
                <a:solidFill>
                  <a:schemeClr val="accent1">
                    <a:lumMod val="75000"/>
                  </a:schemeClr>
                </a:solidFill>
              </a:rPr>
              <a:t>	43 verstorbene Heimatfreunden</a:t>
            </a:r>
          </a:p>
          <a:p>
            <a:pPr marL="285750" indent="-285750" algn="just">
              <a:buFont typeface="Arial"/>
              <a:buChar char="•"/>
            </a:pPr>
            <a:r>
              <a:rPr lang="de-DE" dirty="0" smtClean="0">
                <a:solidFill>
                  <a:schemeClr val="accent1">
                    <a:lumMod val="75000"/>
                  </a:schemeClr>
                </a:solidFill>
              </a:rPr>
              <a:t>	73 Mitglieder freiwillig ausgetreten </a:t>
            </a:r>
          </a:p>
          <a:p>
            <a:pPr algn="just"/>
            <a:endParaRPr lang="de-DE" dirty="0" smtClean="0">
              <a:solidFill>
                <a:schemeClr val="accent1">
                  <a:lumMod val="75000"/>
                </a:schemeClr>
              </a:solidFill>
            </a:endParaRPr>
          </a:p>
          <a:p>
            <a:pPr algn="just"/>
            <a:r>
              <a:rPr lang="de-DE" dirty="0" smtClean="0">
                <a:solidFill>
                  <a:schemeClr val="accent1">
                    <a:lumMod val="75000"/>
                  </a:schemeClr>
                </a:solidFill>
              </a:rPr>
              <a:t>Keine signifikanten Unterschiede zu den Jahren 2009 bis 2011.</a:t>
            </a:r>
            <a:endParaRPr lang="de-DE" dirty="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 </a:t>
            </a:r>
            <a:r>
              <a:rPr lang="de-DE" dirty="0" smtClean="0">
                <a:solidFill>
                  <a:schemeClr val="accent1">
                    <a:lumMod val="75000"/>
                  </a:schemeClr>
                </a:solidFill>
              </a:rPr>
              <a:t>113 Neumitglieder in 2012</a:t>
            </a:r>
          </a:p>
          <a:p>
            <a:pPr marL="285750" indent="-285750" algn="just">
              <a:buFont typeface="Arial"/>
              <a:buChar char="•"/>
            </a:pPr>
            <a:r>
              <a:rPr lang="de-DE" dirty="0" smtClean="0">
                <a:solidFill>
                  <a:schemeClr val="accent1">
                    <a:lumMod val="75000"/>
                  </a:schemeClr>
                </a:solidFill>
              </a:rPr>
              <a:t>	27 Mitglieder im Alter 27</a:t>
            </a:r>
            <a:r>
              <a:rPr lang="de-DE" dirty="0">
                <a:solidFill>
                  <a:schemeClr val="accent1">
                    <a:lumMod val="75000"/>
                  </a:schemeClr>
                </a:solidFill>
              </a:rPr>
              <a:t>-</a:t>
            </a:r>
            <a:r>
              <a:rPr lang="de-DE" dirty="0" smtClean="0">
                <a:solidFill>
                  <a:schemeClr val="accent1">
                    <a:lumMod val="75000"/>
                  </a:schemeClr>
                </a:solidFill>
              </a:rPr>
              <a:t>40 Jahre</a:t>
            </a:r>
          </a:p>
          <a:p>
            <a:pPr marL="285750" indent="-285750" algn="just">
              <a:buFont typeface="Arial"/>
              <a:buChar char="•"/>
            </a:pPr>
            <a:r>
              <a:rPr lang="de-DE" dirty="0" smtClean="0">
                <a:solidFill>
                  <a:schemeClr val="accent1">
                    <a:lumMod val="75000"/>
                  </a:schemeClr>
                </a:solidFill>
              </a:rPr>
              <a:t>	58 Mitglieder im Alter 41</a:t>
            </a:r>
            <a:r>
              <a:rPr lang="de-DE" dirty="0">
                <a:solidFill>
                  <a:schemeClr val="accent1">
                    <a:lumMod val="75000"/>
                  </a:schemeClr>
                </a:solidFill>
              </a:rPr>
              <a:t>-</a:t>
            </a:r>
            <a:r>
              <a:rPr lang="de-DE" dirty="0" smtClean="0">
                <a:solidFill>
                  <a:schemeClr val="accent1">
                    <a:lumMod val="75000"/>
                  </a:schemeClr>
                </a:solidFill>
              </a:rPr>
              <a:t>60 Jahre</a:t>
            </a:r>
            <a:endParaRPr lang="de-DE" dirty="0">
              <a:solidFill>
                <a:schemeClr val="accent1">
                  <a:lumMod val="75000"/>
                </a:schemeClr>
              </a:solidFill>
            </a:endParaRPr>
          </a:p>
          <a:p>
            <a:pPr algn="just"/>
            <a:endParaRPr lang="de-DE" dirty="0">
              <a:solidFill>
                <a:schemeClr val="accent1">
                  <a:lumMod val="75000"/>
                </a:schemeClr>
              </a:solidFill>
            </a:endParaRPr>
          </a:p>
          <a:p>
            <a:pPr algn="just"/>
            <a:r>
              <a:rPr lang="de-DE" dirty="0">
                <a:solidFill>
                  <a:schemeClr val="accent1">
                    <a:lumMod val="75000"/>
                  </a:schemeClr>
                </a:solidFill>
              </a:rPr>
              <a:t> </a:t>
            </a:r>
          </a:p>
        </p:txBody>
      </p:sp>
    </p:spTree>
    <p:extLst>
      <p:ext uri="{BB962C8B-B14F-4D97-AF65-F5344CB8AC3E}">
        <p14:creationId xmlns:p14="http://schemas.microsoft.com/office/powerpoint/2010/main" xmlns="" val="1544465315"/>
      </p:ext>
    </p:extLst>
  </p:cSld>
  <p:clrMapOvr>
    <a:masterClrMapping/>
  </p:clrMapOvr>
  <p:transition spd="slow" advClick="0" advTm="700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827584" y="980728"/>
            <a:ext cx="7416824" cy="5078314"/>
          </a:xfrm>
          <a:prstGeom prst="rect">
            <a:avLst/>
          </a:prstGeom>
        </p:spPr>
        <p:txBody>
          <a:bodyPr wrap="square">
            <a:spAutoFit/>
          </a:bodyPr>
          <a:lstStyle/>
          <a:p>
            <a:pPr algn="just"/>
            <a:r>
              <a:rPr lang="de-DE" dirty="0">
                <a:solidFill>
                  <a:schemeClr val="accent1">
                    <a:lumMod val="75000"/>
                  </a:schemeClr>
                </a:solidFill>
              </a:rPr>
              <a:t> </a:t>
            </a:r>
          </a:p>
          <a:p>
            <a:pPr algn="just"/>
            <a:r>
              <a:rPr lang="de-DE" dirty="0">
                <a:solidFill>
                  <a:schemeClr val="accent1">
                    <a:lumMod val="75000"/>
                  </a:schemeClr>
                </a:solidFill>
              </a:rPr>
              <a:t>Die Altersstruktur unseres Heimatvereins ist im Jahr 2012 unverändert geblieben.</a:t>
            </a:r>
          </a:p>
          <a:p>
            <a:pPr algn="just"/>
            <a:r>
              <a:rPr lang="de-DE" dirty="0">
                <a:solidFill>
                  <a:schemeClr val="accent1">
                    <a:lumMod val="75000"/>
                  </a:schemeClr>
                </a:solidFill>
              </a:rPr>
              <a:t> </a:t>
            </a:r>
            <a:endParaRPr lang="de-DE" dirty="0" smtClean="0">
              <a:solidFill>
                <a:schemeClr val="accent1">
                  <a:lumMod val="75000"/>
                </a:schemeClr>
              </a:solidFill>
            </a:endParaRPr>
          </a:p>
          <a:p>
            <a:pPr algn="just"/>
            <a:r>
              <a:rPr lang="de-DE" b="1" dirty="0" smtClean="0">
                <a:solidFill>
                  <a:schemeClr val="accent1">
                    <a:lumMod val="75000"/>
                  </a:schemeClr>
                </a:solidFill>
              </a:rPr>
              <a:t>Altersstruktur </a:t>
            </a:r>
            <a:r>
              <a:rPr lang="de-DE" b="1" dirty="0">
                <a:solidFill>
                  <a:schemeClr val="accent1">
                    <a:lumMod val="75000"/>
                  </a:schemeClr>
                </a:solidFill>
              </a:rPr>
              <a:t>2012</a:t>
            </a:r>
            <a:r>
              <a:rPr lang="de-DE" b="1" dirty="0" smtClean="0">
                <a:solidFill>
                  <a:schemeClr val="accent1">
                    <a:lumMod val="75000"/>
                  </a:schemeClr>
                </a:solidFill>
              </a:rPr>
              <a:t>:</a:t>
            </a:r>
            <a:endParaRPr lang="de-DE" b="1" dirty="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endParaRPr lang="de-DE" b="1" dirty="0" smtClean="0">
              <a:solidFill>
                <a:schemeClr val="accent1">
                  <a:lumMod val="75000"/>
                </a:schemeClr>
              </a:solidFill>
            </a:endParaRPr>
          </a:p>
          <a:p>
            <a:pPr algn="just"/>
            <a:endParaRPr lang="de-DE" b="1" dirty="0">
              <a:solidFill>
                <a:schemeClr val="accent1">
                  <a:lumMod val="75000"/>
                </a:schemeClr>
              </a:solidFill>
            </a:endParaRPr>
          </a:p>
          <a:p>
            <a:pPr algn="just"/>
            <a:r>
              <a:rPr lang="de-DE" dirty="0" smtClean="0">
                <a:solidFill>
                  <a:schemeClr val="accent1">
                    <a:lumMod val="75000"/>
                  </a:schemeClr>
                </a:solidFill>
              </a:rPr>
              <a:t> </a:t>
            </a:r>
          </a:p>
          <a:p>
            <a:pPr algn="just"/>
            <a:endParaRPr lang="de-DE" dirty="0" smtClean="0">
              <a:solidFill>
                <a:schemeClr val="accent1">
                  <a:lumMod val="75000"/>
                </a:schemeClr>
              </a:solidFill>
            </a:endParaRPr>
          </a:p>
          <a:p>
            <a:pPr algn="just"/>
            <a:r>
              <a:rPr lang="de-DE" dirty="0" smtClean="0">
                <a:solidFill>
                  <a:schemeClr val="accent1">
                    <a:lumMod val="75000"/>
                  </a:schemeClr>
                </a:solidFill>
              </a:rPr>
              <a:t>Zum Stichtag31.12.2012 waren wir 2532 Düsseldorfer Jonges.</a:t>
            </a:r>
            <a:endParaRPr lang="de-DE" dirty="0">
              <a:solidFill>
                <a:schemeClr val="accent1">
                  <a:lumMod val="75000"/>
                </a:schemeClr>
              </a:solidFill>
            </a:endParaRPr>
          </a:p>
          <a:p>
            <a:pPr algn="just"/>
            <a:endParaRPr lang="de-DE" dirty="0" smtClean="0">
              <a:solidFill>
                <a:schemeClr val="accent1">
                  <a:lumMod val="75000"/>
                </a:schemeClr>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xmlns="" val="1253067265"/>
              </p:ext>
            </p:extLst>
          </p:nvPr>
        </p:nvGraphicFramePr>
        <p:xfrm>
          <a:off x="899592" y="2708920"/>
          <a:ext cx="6168009" cy="2483481"/>
        </p:xfrm>
        <a:graphic>
          <a:graphicData uri="http://schemas.openxmlformats.org/drawingml/2006/table">
            <a:tbl>
              <a:tblPr firstRow="1" bandRow="1">
                <a:tableStyleId>{5C22544A-7EE6-4342-B048-85BDC9FD1C3A}</a:tableStyleId>
              </a:tblPr>
              <a:tblGrid>
                <a:gridCol w="2056003"/>
                <a:gridCol w="2056003"/>
                <a:gridCol w="2056003"/>
              </a:tblGrid>
              <a:tr h="748609">
                <a:tc>
                  <a:txBody>
                    <a:bodyPr/>
                    <a:lstStyle/>
                    <a:p>
                      <a:r>
                        <a:rPr lang="de-DE" dirty="0" smtClean="0"/>
                        <a:t>Alter</a:t>
                      </a:r>
                      <a:endParaRPr lang="de-DE" dirty="0"/>
                    </a:p>
                  </a:txBody>
                  <a:tcPr/>
                </a:tc>
                <a:tc>
                  <a:txBody>
                    <a:bodyPr/>
                    <a:lstStyle/>
                    <a:p>
                      <a:r>
                        <a:rPr lang="de-DE" smtClean="0"/>
                        <a:t>Mitgliederzahl</a:t>
                      </a:r>
                    </a:p>
                    <a:p>
                      <a:r>
                        <a:rPr lang="de-DE" smtClean="0"/>
                        <a:t>2011</a:t>
                      </a:r>
                      <a:endParaRPr lang="de-DE" dirty="0"/>
                    </a:p>
                  </a:txBody>
                  <a:tcPr/>
                </a:tc>
                <a:tc>
                  <a:txBody>
                    <a:bodyPr/>
                    <a:lstStyle/>
                    <a:p>
                      <a:r>
                        <a:rPr lang="de-DE" dirty="0" smtClean="0"/>
                        <a:t>Mitgliederzahl</a:t>
                      </a:r>
                    </a:p>
                    <a:p>
                      <a:r>
                        <a:rPr lang="de-DE" dirty="0" smtClean="0"/>
                        <a:t>2012</a:t>
                      </a:r>
                      <a:endParaRPr lang="de-DE" dirty="0"/>
                    </a:p>
                  </a:txBody>
                  <a:tcPr/>
                </a:tc>
              </a:tr>
              <a:tr h="433718">
                <a:tc>
                  <a:txBody>
                    <a:bodyPr/>
                    <a:lstStyle/>
                    <a:p>
                      <a:r>
                        <a:rPr lang="de-DE" dirty="0" smtClean="0">
                          <a:solidFill>
                            <a:schemeClr val="tx2"/>
                          </a:solidFill>
                        </a:rPr>
                        <a:t>19-26 Jahre</a:t>
                      </a:r>
                      <a:endParaRPr lang="de-DE" dirty="0">
                        <a:solidFill>
                          <a:schemeClr val="tx2"/>
                        </a:solidFill>
                      </a:endParaRPr>
                    </a:p>
                  </a:txBody>
                  <a:tcPr/>
                </a:tc>
                <a:tc>
                  <a:txBody>
                    <a:bodyPr/>
                    <a:lstStyle/>
                    <a:p>
                      <a:r>
                        <a:rPr lang="de-DE" dirty="0" smtClean="0">
                          <a:solidFill>
                            <a:schemeClr val="tx2"/>
                          </a:solidFill>
                        </a:rPr>
                        <a:t>11</a:t>
                      </a:r>
                      <a:endParaRPr lang="de-DE" dirty="0">
                        <a:solidFill>
                          <a:schemeClr val="tx2"/>
                        </a:solidFill>
                      </a:endParaRPr>
                    </a:p>
                  </a:txBody>
                  <a:tcPr/>
                </a:tc>
                <a:tc>
                  <a:txBody>
                    <a:bodyPr/>
                    <a:lstStyle/>
                    <a:p>
                      <a:r>
                        <a:rPr lang="de-DE" dirty="0" smtClean="0">
                          <a:solidFill>
                            <a:schemeClr val="tx2"/>
                          </a:solidFill>
                        </a:rPr>
                        <a:t>9</a:t>
                      </a:r>
                      <a:endParaRPr lang="de-DE" dirty="0">
                        <a:solidFill>
                          <a:schemeClr val="tx2"/>
                        </a:solidFill>
                      </a:endParaRPr>
                    </a:p>
                  </a:txBody>
                  <a:tcPr/>
                </a:tc>
              </a:tr>
              <a:tr h="433718">
                <a:tc>
                  <a:txBody>
                    <a:bodyPr/>
                    <a:lstStyle/>
                    <a:p>
                      <a:r>
                        <a:rPr lang="de-DE" dirty="0" smtClean="0">
                          <a:solidFill>
                            <a:schemeClr val="tx2"/>
                          </a:solidFill>
                        </a:rPr>
                        <a:t>27-40 Jahre</a:t>
                      </a:r>
                      <a:endParaRPr lang="de-DE" dirty="0">
                        <a:solidFill>
                          <a:schemeClr val="tx2"/>
                        </a:solidFill>
                      </a:endParaRPr>
                    </a:p>
                  </a:txBody>
                  <a:tcPr/>
                </a:tc>
                <a:tc>
                  <a:txBody>
                    <a:bodyPr/>
                    <a:lstStyle/>
                    <a:p>
                      <a:r>
                        <a:rPr lang="de-DE" smtClean="0">
                          <a:solidFill>
                            <a:schemeClr val="tx2"/>
                          </a:solidFill>
                        </a:rPr>
                        <a:t>157</a:t>
                      </a:r>
                      <a:endParaRPr lang="de-DE" dirty="0">
                        <a:solidFill>
                          <a:schemeClr val="tx2"/>
                        </a:solidFill>
                      </a:endParaRPr>
                    </a:p>
                  </a:txBody>
                  <a:tcPr/>
                </a:tc>
                <a:tc>
                  <a:txBody>
                    <a:bodyPr/>
                    <a:lstStyle/>
                    <a:p>
                      <a:r>
                        <a:rPr lang="de-DE" dirty="0" smtClean="0">
                          <a:solidFill>
                            <a:schemeClr val="tx2"/>
                          </a:solidFill>
                        </a:rPr>
                        <a:t>147</a:t>
                      </a:r>
                      <a:endParaRPr lang="de-DE" dirty="0">
                        <a:solidFill>
                          <a:schemeClr val="tx2"/>
                        </a:solidFill>
                      </a:endParaRPr>
                    </a:p>
                  </a:txBody>
                  <a:tcPr/>
                </a:tc>
              </a:tr>
              <a:tr h="433718">
                <a:tc>
                  <a:txBody>
                    <a:bodyPr/>
                    <a:lstStyle/>
                    <a:p>
                      <a:r>
                        <a:rPr lang="de-DE" dirty="0" smtClean="0">
                          <a:solidFill>
                            <a:schemeClr val="tx2"/>
                          </a:solidFill>
                        </a:rPr>
                        <a:t>41-60 Jahre</a:t>
                      </a:r>
                      <a:endParaRPr lang="de-DE" dirty="0">
                        <a:solidFill>
                          <a:schemeClr val="tx2"/>
                        </a:solidFill>
                      </a:endParaRPr>
                    </a:p>
                  </a:txBody>
                  <a:tcPr/>
                </a:tc>
                <a:tc>
                  <a:txBody>
                    <a:bodyPr/>
                    <a:lstStyle/>
                    <a:p>
                      <a:r>
                        <a:rPr lang="de-DE" smtClean="0">
                          <a:solidFill>
                            <a:schemeClr val="tx2"/>
                          </a:solidFill>
                        </a:rPr>
                        <a:t>871</a:t>
                      </a:r>
                      <a:endParaRPr lang="de-DE" dirty="0">
                        <a:solidFill>
                          <a:schemeClr val="tx2"/>
                        </a:solidFill>
                      </a:endParaRPr>
                    </a:p>
                  </a:txBody>
                  <a:tcPr/>
                </a:tc>
                <a:tc>
                  <a:txBody>
                    <a:bodyPr/>
                    <a:lstStyle/>
                    <a:p>
                      <a:r>
                        <a:rPr lang="de-DE" dirty="0" smtClean="0">
                          <a:solidFill>
                            <a:schemeClr val="tx2"/>
                          </a:solidFill>
                        </a:rPr>
                        <a:t>873</a:t>
                      </a:r>
                      <a:endParaRPr lang="de-DE" dirty="0">
                        <a:solidFill>
                          <a:schemeClr val="tx2"/>
                        </a:solidFill>
                      </a:endParaRPr>
                    </a:p>
                  </a:txBody>
                  <a:tcPr/>
                </a:tc>
              </a:tr>
              <a:tr h="433718">
                <a:tc>
                  <a:txBody>
                    <a:bodyPr/>
                    <a:lstStyle/>
                    <a:p>
                      <a:r>
                        <a:rPr lang="de-DE" dirty="0" smtClean="0">
                          <a:solidFill>
                            <a:schemeClr val="tx2"/>
                          </a:solidFill>
                        </a:rPr>
                        <a:t>&gt; 60 Jahre</a:t>
                      </a:r>
                      <a:endParaRPr lang="de-DE" dirty="0">
                        <a:solidFill>
                          <a:schemeClr val="tx2"/>
                        </a:solidFill>
                      </a:endParaRPr>
                    </a:p>
                  </a:txBody>
                  <a:tcPr/>
                </a:tc>
                <a:tc>
                  <a:txBody>
                    <a:bodyPr/>
                    <a:lstStyle/>
                    <a:p>
                      <a:r>
                        <a:rPr lang="de-DE" dirty="0" smtClean="0">
                          <a:solidFill>
                            <a:schemeClr val="tx2"/>
                          </a:solidFill>
                        </a:rPr>
                        <a:t>1520</a:t>
                      </a:r>
                      <a:endParaRPr lang="de-DE" dirty="0">
                        <a:solidFill>
                          <a:schemeClr val="tx2"/>
                        </a:solidFill>
                      </a:endParaRPr>
                    </a:p>
                  </a:txBody>
                  <a:tcPr/>
                </a:tc>
                <a:tc>
                  <a:txBody>
                    <a:bodyPr/>
                    <a:lstStyle/>
                    <a:p>
                      <a:r>
                        <a:rPr lang="de-DE" dirty="0" smtClean="0">
                          <a:solidFill>
                            <a:schemeClr val="tx2"/>
                          </a:solidFill>
                        </a:rPr>
                        <a:t>1502</a:t>
                      </a:r>
                      <a:endParaRPr lang="de-DE" dirty="0">
                        <a:solidFill>
                          <a:schemeClr val="tx2"/>
                        </a:solidFill>
                      </a:endParaRPr>
                    </a:p>
                  </a:txBody>
                  <a:tcPr/>
                </a:tc>
              </a:tr>
            </a:tbl>
          </a:graphicData>
        </a:graphic>
      </p:graphicFrame>
    </p:spTree>
    <p:extLst>
      <p:ext uri="{BB962C8B-B14F-4D97-AF65-F5344CB8AC3E}">
        <p14:creationId xmlns:p14="http://schemas.microsoft.com/office/powerpoint/2010/main" xmlns="" val="1995688669"/>
      </p:ext>
    </p:extLst>
  </p:cSld>
  <p:clrMapOvr>
    <a:masterClrMapping/>
  </p:clrMapOvr>
  <p:transition spd="slow" advClick="0" advTm="700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4" y="1196752"/>
            <a:ext cx="7488832" cy="4524316"/>
          </a:xfrm>
          <a:prstGeom prst="rect">
            <a:avLst/>
          </a:prstGeom>
        </p:spPr>
        <p:txBody>
          <a:bodyPr wrap="square">
            <a:spAutoFit/>
          </a:bodyPr>
          <a:lstStyle/>
          <a:p>
            <a:r>
              <a:rPr lang="de-DE" b="1" dirty="0" smtClean="0">
                <a:solidFill>
                  <a:schemeClr val="accent1">
                    <a:lumMod val="75000"/>
                  </a:schemeClr>
                </a:solidFill>
              </a:rPr>
              <a:t>2. Unsere Heimatabende</a:t>
            </a:r>
            <a:endParaRPr lang="de-DE" b="1" dirty="0">
              <a:solidFill>
                <a:schemeClr val="accent1">
                  <a:lumMod val="75000"/>
                </a:schemeClr>
              </a:solidFill>
            </a:endParaRPr>
          </a:p>
          <a:p>
            <a:endParaRPr lang="de-DE" dirty="0">
              <a:solidFill>
                <a:schemeClr val="accent1">
                  <a:lumMod val="75000"/>
                </a:schemeClr>
              </a:solidFill>
            </a:endParaRPr>
          </a:p>
          <a:p>
            <a:r>
              <a:rPr lang="de-DE" dirty="0" smtClean="0">
                <a:solidFill>
                  <a:schemeClr val="accent1">
                    <a:lumMod val="75000"/>
                  </a:schemeClr>
                </a:solidFill>
              </a:rPr>
              <a:t>Insgesamt </a:t>
            </a:r>
            <a:r>
              <a:rPr lang="de-DE" dirty="0">
                <a:solidFill>
                  <a:schemeClr val="accent1">
                    <a:lumMod val="75000"/>
                  </a:schemeClr>
                </a:solidFill>
              </a:rPr>
              <a:t>48 </a:t>
            </a:r>
            <a:r>
              <a:rPr lang="de-DE" dirty="0" smtClean="0">
                <a:solidFill>
                  <a:schemeClr val="accent1">
                    <a:lumMod val="75000"/>
                  </a:schemeClr>
                </a:solidFill>
              </a:rPr>
              <a:t>Heimatabende fanden im Jahr 2012 </a:t>
            </a:r>
            <a:r>
              <a:rPr lang="de-DE" dirty="0">
                <a:solidFill>
                  <a:schemeClr val="accent1">
                    <a:lumMod val="75000"/>
                  </a:schemeClr>
                </a:solidFill>
              </a:rPr>
              <a:t>statt. Ausgefallen sind sie lediglich am 21.2. (Karneval), 1.5. (Erster Mai) und am 25.12. (Weihnachtspause).</a:t>
            </a:r>
          </a:p>
          <a:p>
            <a:r>
              <a:rPr lang="de-DE" dirty="0">
                <a:solidFill>
                  <a:schemeClr val="accent1">
                    <a:lumMod val="75000"/>
                  </a:schemeClr>
                </a:solidFill>
              </a:rPr>
              <a:t> </a:t>
            </a:r>
          </a:p>
          <a:p>
            <a:r>
              <a:rPr lang="de-DE" u="sng" dirty="0">
                <a:solidFill>
                  <a:schemeClr val="accent1">
                    <a:lumMod val="75000"/>
                  </a:schemeClr>
                </a:solidFill>
              </a:rPr>
              <a:t>Ein Überblick:</a:t>
            </a:r>
          </a:p>
          <a:p>
            <a:r>
              <a:rPr lang="de-DE" dirty="0">
                <a:solidFill>
                  <a:schemeClr val="accent1">
                    <a:lumMod val="75000"/>
                  </a:schemeClr>
                </a:solidFill>
              </a:rPr>
              <a:t> </a:t>
            </a:r>
          </a:p>
          <a:p>
            <a:r>
              <a:rPr lang="de-DE" dirty="0">
                <a:solidFill>
                  <a:schemeClr val="accent1">
                    <a:lumMod val="75000"/>
                  </a:schemeClr>
                </a:solidFill>
              </a:rPr>
              <a:t>Traditionelle Heimatabende:	</a:t>
            </a:r>
            <a:r>
              <a:rPr lang="de-DE" dirty="0" smtClean="0">
                <a:solidFill>
                  <a:schemeClr val="accent1">
                    <a:lumMod val="75000"/>
                  </a:schemeClr>
                </a:solidFill>
              </a:rPr>
              <a:t>	16</a:t>
            </a:r>
            <a:r>
              <a:rPr lang="de-DE" dirty="0">
                <a:solidFill>
                  <a:schemeClr val="accent1">
                    <a:lumMod val="75000"/>
                  </a:schemeClr>
                </a:solidFill>
              </a:rPr>
              <a:t>	</a:t>
            </a:r>
            <a:endParaRPr lang="de-DE" dirty="0" smtClean="0">
              <a:solidFill>
                <a:schemeClr val="accent1">
                  <a:lumMod val="75000"/>
                </a:schemeClr>
              </a:solidFill>
            </a:endParaRPr>
          </a:p>
          <a:p>
            <a:r>
              <a:rPr lang="de-DE" dirty="0" smtClean="0">
                <a:solidFill>
                  <a:schemeClr val="accent1">
                    <a:lumMod val="75000"/>
                  </a:schemeClr>
                </a:solidFill>
              </a:rPr>
              <a:t>Empfänge:			  3</a:t>
            </a:r>
            <a:endParaRPr lang="de-DE" dirty="0">
              <a:solidFill>
                <a:schemeClr val="accent1">
                  <a:lumMod val="75000"/>
                </a:schemeClr>
              </a:solidFill>
            </a:endParaRPr>
          </a:p>
          <a:p>
            <a:r>
              <a:rPr lang="de-DE" dirty="0">
                <a:solidFill>
                  <a:schemeClr val="accent1">
                    <a:lumMod val="75000"/>
                  </a:schemeClr>
                </a:solidFill>
              </a:rPr>
              <a:t>Referate mit Bezug zu Düsseldorf</a:t>
            </a:r>
            <a:r>
              <a:rPr lang="de-DE" dirty="0" smtClean="0">
                <a:solidFill>
                  <a:schemeClr val="accent1">
                    <a:lumMod val="75000"/>
                  </a:schemeClr>
                </a:solidFill>
              </a:rPr>
              <a:t>:	  7</a:t>
            </a:r>
            <a:r>
              <a:rPr lang="de-DE" dirty="0">
                <a:solidFill>
                  <a:schemeClr val="accent1">
                    <a:lumMod val="75000"/>
                  </a:schemeClr>
                </a:solidFill>
              </a:rPr>
              <a:t>	</a:t>
            </a:r>
          </a:p>
          <a:p>
            <a:r>
              <a:rPr lang="de-DE" dirty="0">
                <a:solidFill>
                  <a:schemeClr val="accent1">
                    <a:lumMod val="75000"/>
                  </a:schemeClr>
                </a:solidFill>
              </a:rPr>
              <a:t>Referate mit freien Themen:		</a:t>
            </a:r>
            <a:r>
              <a:rPr lang="de-DE" dirty="0" smtClean="0">
                <a:solidFill>
                  <a:schemeClr val="accent1">
                    <a:lumMod val="75000"/>
                  </a:schemeClr>
                </a:solidFill>
              </a:rPr>
              <a:t>14</a:t>
            </a:r>
          </a:p>
          <a:p>
            <a:r>
              <a:rPr lang="de-DE" dirty="0" smtClean="0">
                <a:solidFill>
                  <a:schemeClr val="accent1">
                    <a:lumMod val="75000"/>
                  </a:schemeClr>
                </a:solidFill>
              </a:rPr>
              <a:t>Jonges </a:t>
            </a:r>
            <a:r>
              <a:rPr lang="de-DE" dirty="0">
                <a:solidFill>
                  <a:schemeClr val="accent1">
                    <a:lumMod val="75000"/>
                  </a:schemeClr>
                </a:solidFill>
              </a:rPr>
              <a:t>Forum:			</a:t>
            </a:r>
            <a:r>
              <a:rPr lang="de-DE" dirty="0" smtClean="0">
                <a:solidFill>
                  <a:schemeClr val="accent1">
                    <a:lumMod val="75000"/>
                  </a:schemeClr>
                </a:solidFill>
              </a:rPr>
              <a:t>  3</a:t>
            </a:r>
            <a:r>
              <a:rPr lang="de-DE" dirty="0">
                <a:solidFill>
                  <a:schemeClr val="accent1">
                    <a:lumMod val="75000"/>
                  </a:schemeClr>
                </a:solidFill>
              </a:rPr>
              <a:t>	</a:t>
            </a:r>
          </a:p>
          <a:p>
            <a:r>
              <a:rPr lang="de-DE" dirty="0">
                <a:solidFill>
                  <a:schemeClr val="accent1">
                    <a:lumMod val="75000"/>
                  </a:schemeClr>
                </a:solidFill>
              </a:rPr>
              <a:t>Jonges Couch:			</a:t>
            </a:r>
            <a:r>
              <a:rPr lang="de-DE" dirty="0" smtClean="0">
                <a:solidFill>
                  <a:schemeClr val="accent1">
                    <a:lumMod val="75000"/>
                  </a:schemeClr>
                </a:solidFill>
              </a:rPr>
              <a:t>  2</a:t>
            </a:r>
            <a:r>
              <a:rPr lang="de-DE" dirty="0">
                <a:solidFill>
                  <a:schemeClr val="accent1">
                    <a:lumMod val="75000"/>
                  </a:schemeClr>
                </a:solidFill>
              </a:rPr>
              <a:t>	</a:t>
            </a:r>
          </a:p>
          <a:p>
            <a:r>
              <a:rPr lang="de-DE" dirty="0">
                <a:solidFill>
                  <a:schemeClr val="accent1">
                    <a:lumMod val="75000"/>
                  </a:schemeClr>
                </a:solidFill>
              </a:rPr>
              <a:t>Theaterabend in der Komödie:	</a:t>
            </a:r>
            <a:r>
              <a:rPr lang="de-DE" dirty="0" smtClean="0">
                <a:solidFill>
                  <a:schemeClr val="accent1">
                    <a:lumMod val="75000"/>
                  </a:schemeClr>
                </a:solidFill>
              </a:rPr>
              <a:t>  1</a:t>
            </a:r>
            <a:r>
              <a:rPr lang="de-DE" dirty="0">
                <a:solidFill>
                  <a:schemeClr val="accent1">
                    <a:lumMod val="75000"/>
                  </a:schemeClr>
                </a:solidFill>
              </a:rPr>
              <a:t>	</a:t>
            </a:r>
          </a:p>
          <a:p>
            <a:r>
              <a:rPr lang="de-DE" dirty="0">
                <a:solidFill>
                  <a:schemeClr val="accent1">
                    <a:lumMod val="75000"/>
                  </a:schemeClr>
                </a:solidFill>
              </a:rPr>
              <a:t>Besondere Heimatabende:		</a:t>
            </a:r>
            <a:r>
              <a:rPr lang="de-DE" dirty="0" smtClean="0">
                <a:solidFill>
                  <a:schemeClr val="accent1">
                    <a:lumMod val="75000"/>
                  </a:schemeClr>
                </a:solidFill>
              </a:rPr>
              <a:t>  2</a:t>
            </a:r>
            <a:endParaRPr lang="de-DE" dirty="0">
              <a:solidFill>
                <a:schemeClr val="accent1">
                  <a:lumMod val="75000"/>
                </a:schemeClr>
              </a:solidFill>
            </a:endParaRPr>
          </a:p>
        </p:txBody>
      </p:sp>
    </p:spTree>
    <p:extLst>
      <p:ext uri="{BB962C8B-B14F-4D97-AF65-F5344CB8AC3E}">
        <p14:creationId xmlns:p14="http://schemas.microsoft.com/office/powerpoint/2010/main" xmlns="" val="4273342629"/>
      </p:ext>
    </p:extLst>
  </p:cSld>
  <p:clrMapOvr>
    <a:masterClrMapping/>
  </p:clrMapOvr>
  <p:transition spd="slow" advClick="0" advTm="700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043608" y="980728"/>
            <a:ext cx="7200800" cy="5078314"/>
          </a:xfrm>
          <a:prstGeom prst="rect">
            <a:avLst/>
          </a:prstGeom>
        </p:spPr>
        <p:txBody>
          <a:bodyPr wrap="square">
            <a:spAutoFit/>
          </a:bodyPr>
          <a:lstStyle/>
          <a:p>
            <a:pPr lvl="0"/>
            <a:r>
              <a:rPr lang="de-DE" b="1" dirty="0">
                <a:solidFill>
                  <a:schemeClr val="accent1">
                    <a:lumMod val="75000"/>
                  </a:schemeClr>
                </a:solidFill>
              </a:rPr>
              <a:t>3. Ehrungen, Auszeichnungen, Jubiläen, Preise</a:t>
            </a:r>
          </a:p>
          <a:p>
            <a:r>
              <a:rPr lang="de-DE" dirty="0"/>
              <a:t> </a:t>
            </a:r>
          </a:p>
          <a:p>
            <a:r>
              <a:rPr lang="de-DE" dirty="0">
                <a:solidFill>
                  <a:schemeClr val="accent1">
                    <a:lumMod val="75000"/>
                  </a:schemeClr>
                </a:solidFill>
              </a:rPr>
              <a:t>Mit der Goldenen Ehrennadel wurden vier Heimatfreunde geehrt:</a:t>
            </a:r>
          </a:p>
          <a:p>
            <a:r>
              <a:rPr lang="de-DE" dirty="0"/>
              <a:t> </a:t>
            </a:r>
          </a:p>
          <a:p>
            <a:pPr marL="285750" lvl="0" indent="-285750">
              <a:buFont typeface="Arial"/>
              <a:buChar char="•"/>
            </a:pPr>
            <a:r>
              <a:rPr lang="de-DE" dirty="0">
                <a:solidFill>
                  <a:schemeClr val="accent1">
                    <a:lumMod val="75000"/>
                  </a:schemeClr>
                </a:solidFill>
              </a:rPr>
              <a:t>Dirk Elbers</a:t>
            </a:r>
          </a:p>
          <a:p>
            <a:pPr marL="285750" lvl="0" indent="-285750">
              <a:buFont typeface="Arial"/>
              <a:buChar char="•"/>
            </a:pPr>
            <a:r>
              <a:rPr lang="de-DE" dirty="0">
                <a:solidFill>
                  <a:schemeClr val="accent1">
                    <a:lumMod val="75000"/>
                  </a:schemeClr>
                </a:solidFill>
              </a:rPr>
              <a:t>Helmut </a:t>
            </a:r>
            <a:r>
              <a:rPr lang="de-DE" dirty="0" err="1">
                <a:solidFill>
                  <a:schemeClr val="accent1">
                    <a:lumMod val="75000"/>
                  </a:schemeClr>
                </a:solidFill>
              </a:rPr>
              <a:t>Marrenbach</a:t>
            </a:r>
            <a:endParaRPr lang="de-DE" dirty="0">
              <a:solidFill>
                <a:schemeClr val="accent1">
                  <a:lumMod val="75000"/>
                </a:schemeClr>
              </a:solidFill>
            </a:endParaRPr>
          </a:p>
          <a:p>
            <a:pPr marL="285750" lvl="0" indent="-285750">
              <a:buFont typeface="Arial"/>
              <a:buChar char="•"/>
            </a:pPr>
            <a:r>
              <a:rPr lang="de-DE" dirty="0">
                <a:solidFill>
                  <a:schemeClr val="accent1">
                    <a:lumMod val="75000"/>
                  </a:schemeClr>
                </a:solidFill>
              </a:rPr>
              <a:t>Klaus-Johann </a:t>
            </a:r>
            <a:r>
              <a:rPr lang="de-DE" dirty="0" err="1">
                <a:solidFill>
                  <a:schemeClr val="accent1">
                    <a:lumMod val="75000"/>
                  </a:schemeClr>
                </a:solidFill>
              </a:rPr>
              <a:t>Masuch</a:t>
            </a:r>
            <a:endParaRPr lang="de-DE" dirty="0">
              <a:solidFill>
                <a:schemeClr val="accent1">
                  <a:lumMod val="75000"/>
                </a:schemeClr>
              </a:solidFill>
            </a:endParaRPr>
          </a:p>
          <a:p>
            <a:pPr marL="285750" lvl="0" indent="-285750">
              <a:buFont typeface="Arial"/>
              <a:buChar char="•"/>
            </a:pPr>
            <a:r>
              <a:rPr lang="de-DE" dirty="0">
                <a:solidFill>
                  <a:schemeClr val="accent1">
                    <a:lumMod val="75000"/>
                  </a:schemeClr>
                </a:solidFill>
              </a:rPr>
              <a:t>Dr. Klaus-Eitel Schwarz</a:t>
            </a:r>
          </a:p>
          <a:p>
            <a:r>
              <a:rPr lang="de-DE" dirty="0"/>
              <a:t> </a:t>
            </a:r>
          </a:p>
          <a:p>
            <a:r>
              <a:rPr lang="de-DE" dirty="0">
                <a:solidFill>
                  <a:schemeClr val="accent1">
                    <a:lumMod val="75000"/>
                  </a:schemeClr>
                </a:solidFill>
              </a:rPr>
              <a:t>Mit der silbernen Ehrennadel haben wir sieben Heimatfreunde geehrt:</a:t>
            </a:r>
          </a:p>
          <a:p>
            <a:r>
              <a:rPr lang="de-DE" dirty="0">
                <a:solidFill>
                  <a:schemeClr val="accent1">
                    <a:lumMod val="75000"/>
                  </a:schemeClr>
                </a:solidFill>
              </a:rPr>
              <a:t> </a:t>
            </a:r>
          </a:p>
          <a:p>
            <a:pPr marL="285750" indent="-285750">
              <a:buFont typeface="Arial"/>
              <a:buChar char="•"/>
            </a:pPr>
            <a:r>
              <a:rPr lang="de-DE" dirty="0">
                <a:solidFill>
                  <a:schemeClr val="accent1">
                    <a:lumMod val="75000"/>
                  </a:schemeClr>
                </a:solidFill>
              </a:rPr>
              <a:t>Klaus Baumann</a:t>
            </a:r>
          </a:p>
          <a:p>
            <a:pPr marL="285750" indent="-285750">
              <a:buFont typeface="Arial"/>
              <a:buChar char="•"/>
            </a:pPr>
            <a:r>
              <a:rPr lang="de-DE" dirty="0">
                <a:solidFill>
                  <a:schemeClr val="accent1">
                    <a:lumMod val="75000"/>
                  </a:schemeClr>
                </a:solidFill>
              </a:rPr>
              <a:t>Wilhelm Breuer</a:t>
            </a:r>
          </a:p>
          <a:p>
            <a:pPr marL="285750" indent="-285750">
              <a:buFont typeface="Arial"/>
              <a:buChar char="•"/>
            </a:pPr>
            <a:r>
              <a:rPr lang="de-DE" dirty="0">
                <a:solidFill>
                  <a:schemeClr val="accent1">
                    <a:lumMod val="75000"/>
                  </a:schemeClr>
                </a:solidFill>
              </a:rPr>
              <a:t>Jochen Büchsenschütz</a:t>
            </a:r>
          </a:p>
          <a:p>
            <a:pPr marL="285750" indent="-285750">
              <a:buFont typeface="Arial"/>
              <a:buChar char="•"/>
            </a:pPr>
            <a:r>
              <a:rPr lang="de-DE" dirty="0">
                <a:solidFill>
                  <a:schemeClr val="accent1">
                    <a:lumMod val="75000"/>
                  </a:schemeClr>
                </a:solidFill>
              </a:rPr>
              <a:t>Hermann Hölscher</a:t>
            </a:r>
          </a:p>
          <a:p>
            <a:pPr marL="285750" indent="-285750">
              <a:buFont typeface="Arial"/>
              <a:buChar char="•"/>
            </a:pPr>
            <a:r>
              <a:rPr lang="de-DE" dirty="0">
                <a:solidFill>
                  <a:schemeClr val="accent1">
                    <a:lumMod val="75000"/>
                  </a:schemeClr>
                </a:solidFill>
              </a:rPr>
              <a:t>Gregor </a:t>
            </a:r>
            <a:r>
              <a:rPr lang="de-DE" dirty="0" err="1">
                <a:solidFill>
                  <a:schemeClr val="accent1">
                    <a:lumMod val="75000"/>
                  </a:schemeClr>
                </a:solidFill>
              </a:rPr>
              <a:t>Keweloh</a:t>
            </a:r>
            <a:endParaRPr lang="de-DE" dirty="0">
              <a:solidFill>
                <a:schemeClr val="accent1">
                  <a:lumMod val="75000"/>
                </a:schemeClr>
              </a:solidFill>
            </a:endParaRPr>
          </a:p>
          <a:p>
            <a:pPr marL="285750" indent="-285750">
              <a:buFont typeface="Arial"/>
              <a:buChar char="•"/>
            </a:pPr>
            <a:r>
              <a:rPr lang="de-DE" dirty="0">
                <a:solidFill>
                  <a:schemeClr val="accent1">
                    <a:lumMod val="75000"/>
                  </a:schemeClr>
                </a:solidFill>
              </a:rPr>
              <a:t>Werner </a:t>
            </a:r>
            <a:r>
              <a:rPr lang="de-DE" dirty="0" err="1">
                <a:solidFill>
                  <a:schemeClr val="accent1">
                    <a:lumMod val="75000"/>
                  </a:schemeClr>
                </a:solidFill>
              </a:rPr>
              <a:t>Mützlitz</a:t>
            </a:r>
            <a:endParaRPr lang="de-DE" dirty="0">
              <a:solidFill>
                <a:schemeClr val="accent1">
                  <a:lumMod val="75000"/>
                </a:schemeClr>
              </a:solidFill>
            </a:endParaRPr>
          </a:p>
          <a:p>
            <a:pPr marL="285750" indent="-285750">
              <a:buFont typeface="Arial"/>
              <a:buChar char="•"/>
            </a:pPr>
            <a:r>
              <a:rPr lang="de-DE" dirty="0">
                <a:solidFill>
                  <a:schemeClr val="accent1">
                    <a:lumMod val="75000"/>
                  </a:schemeClr>
                </a:solidFill>
              </a:rPr>
              <a:t>Wilfried Zimmermann</a:t>
            </a:r>
          </a:p>
        </p:txBody>
      </p:sp>
    </p:spTree>
    <p:extLst>
      <p:ext uri="{BB962C8B-B14F-4D97-AF65-F5344CB8AC3E}">
        <p14:creationId xmlns:p14="http://schemas.microsoft.com/office/powerpoint/2010/main" xmlns="" val="3706986427"/>
      </p:ext>
    </p:extLst>
  </p:cSld>
  <p:clrMapOvr>
    <a:masterClrMapping/>
  </p:clrMapOvr>
  <p:transition spd="slow" advClick="0" advTm="700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27584" y="1052736"/>
            <a:ext cx="7488832" cy="4801315"/>
          </a:xfrm>
          <a:prstGeom prst="rect">
            <a:avLst/>
          </a:prstGeom>
        </p:spPr>
        <p:txBody>
          <a:bodyPr wrap="square">
            <a:spAutoFit/>
          </a:bodyPr>
          <a:lstStyle/>
          <a:p>
            <a:pPr algn="just"/>
            <a:r>
              <a:rPr lang="de-DE" dirty="0" smtClean="0">
                <a:solidFill>
                  <a:schemeClr val="accent1">
                    <a:lumMod val="75000"/>
                  </a:schemeClr>
                </a:solidFill>
              </a:rPr>
              <a:t>Stadtplakette:</a:t>
            </a:r>
          </a:p>
          <a:p>
            <a:pPr algn="just"/>
            <a:r>
              <a:rPr lang="de-DE" dirty="0" smtClean="0">
                <a:solidFill>
                  <a:schemeClr val="accent1">
                    <a:lumMod val="75000"/>
                  </a:schemeClr>
                </a:solidFill>
              </a:rPr>
              <a:t>-	Dieter</a:t>
            </a:r>
            <a:r>
              <a:rPr lang="de-DE" dirty="0" smtClean="0"/>
              <a:t> </a:t>
            </a:r>
            <a:r>
              <a:rPr lang="de-DE" dirty="0" err="1" smtClean="0">
                <a:solidFill>
                  <a:schemeClr val="accent1">
                    <a:lumMod val="75000"/>
                  </a:schemeClr>
                </a:solidFill>
              </a:rPr>
              <a:t>Kührlings</a:t>
            </a:r>
            <a:r>
              <a:rPr lang="de-DE" dirty="0" smtClean="0">
                <a:solidFill>
                  <a:schemeClr val="accent1">
                    <a:lumMod val="75000"/>
                  </a:schemeClr>
                </a:solidFill>
              </a:rPr>
              <a:t> </a:t>
            </a:r>
            <a:endParaRPr lang="de-DE" dirty="0">
              <a:solidFill>
                <a:schemeClr val="accent1">
                  <a:lumMod val="75000"/>
                </a:schemeClr>
              </a:solidFill>
            </a:endParaRPr>
          </a:p>
          <a:p>
            <a:pPr algn="just"/>
            <a:r>
              <a:rPr lang="de-DE" dirty="0">
                <a:solidFill>
                  <a:schemeClr val="accent1">
                    <a:lumMod val="75000"/>
                  </a:schemeClr>
                </a:solidFill>
              </a:rPr>
              <a:t> </a:t>
            </a:r>
          </a:p>
          <a:p>
            <a:pPr algn="just"/>
            <a:r>
              <a:rPr lang="de-DE" dirty="0" smtClean="0">
                <a:solidFill>
                  <a:schemeClr val="accent1">
                    <a:lumMod val="75000"/>
                  </a:schemeClr>
                </a:solidFill>
              </a:rPr>
              <a:t>Radschlägergruppe: </a:t>
            </a:r>
            <a:endParaRPr lang="de-DE" dirty="0">
              <a:solidFill>
                <a:schemeClr val="accent1">
                  <a:lumMod val="75000"/>
                </a:schemeClr>
              </a:solidFill>
            </a:endParaRPr>
          </a:p>
          <a:p>
            <a:pPr algn="just"/>
            <a:r>
              <a:rPr lang="de-DE" dirty="0">
                <a:solidFill>
                  <a:schemeClr val="accent1">
                    <a:lumMod val="75000"/>
                  </a:schemeClr>
                </a:solidFill>
              </a:rPr>
              <a:t> </a:t>
            </a:r>
          </a:p>
          <a:p>
            <a:pPr marL="285750" lvl="0" indent="-285750" algn="just">
              <a:buFont typeface="Arial"/>
              <a:buChar char="•"/>
            </a:pPr>
            <a:r>
              <a:rPr lang="de-DE" dirty="0">
                <a:solidFill>
                  <a:schemeClr val="accent1">
                    <a:lumMod val="75000"/>
                  </a:schemeClr>
                </a:solidFill>
              </a:rPr>
              <a:t>Bernd Ahrens</a:t>
            </a:r>
          </a:p>
          <a:p>
            <a:pPr marL="285750" lvl="0" indent="-285750" algn="just">
              <a:buFont typeface="Arial"/>
              <a:buChar char="•"/>
            </a:pPr>
            <a:r>
              <a:rPr lang="de-DE" dirty="0">
                <a:solidFill>
                  <a:schemeClr val="accent1">
                    <a:lumMod val="75000"/>
                  </a:schemeClr>
                </a:solidFill>
              </a:rPr>
              <a:t>Karl-Rüdiger </a:t>
            </a:r>
            <a:r>
              <a:rPr lang="de-DE" dirty="0" err="1">
                <a:solidFill>
                  <a:schemeClr val="accent1">
                    <a:lumMod val="75000"/>
                  </a:schemeClr>
                </a:solidFill>
              </a:rPr>
              <a:t>Himmes</a:t>
            </a:r>
            <a:endParaRPr lang="de-DE" dirty="0">
              <a:solidFill>
                <a:schemeClr val="accent1">
                  <a:lumMod val="75000"/>
                </a:schemeClr>
              </a:solidFill>
            </a:endParaRPr>
          </a:p>
          <a:p>
            <a:pPr marL="285750" lvl="0" indent="-285750" algn="just">
              <a:buFont typeface="Arial"/>
              <a:buChar char="•"/>
            </a:pPr>
            <a:r>
              <a:rPr lang="de-DE" dirty="0">
                <a:solidFill>
                  <a:schemeClr val="accent1">
                    <a:lumMod val="75000"/>
                  </a:schemeClr>
                </a:solidFill>
              </a:rPr>
              <a:t>Paul </a:t>
            </a:r>
            <a:r>
              <a:rPr lang="de-DE" dirty="0" err="1">
                <a:solidFill>
                  <a:schemeClr val="accent1">
                    <a:lumMod val="75000"/>
                  </a:schemeClr>
                </a:solidFill>
              </a:rPr>
              <a:t>Palik</a:t>
            </a:r>
            <a:endParaRPr lang="de-DE" dirty="0">
              <a:solidFill>
                <a:schemeClr val="accent1">
                  <a:lumMod val="75000"/>
                </a:schemeClr>
              </a:solidFill>
            </a:endParaRPr>
          </a:p>
          <a:p>
            <a:pPr marL="285750" lvl="0" indent="-285750" algn="just">
              <a:buFont typeface="Arial"/>
              <a:buChar char="•"/>
            </a:pPr>
            <a:r>
              <a:rPr lang="de-DE" dirty="0">
                <a:solidFill>
                  <a:schemeClr val="accent1">
                    <a:lumMod val="75000"/>
                  </a:schemeClr>
                </a:solidFill>
              </a:rPr>
              <a:t>Arnulf Pfennig</a:t>
            </a:r>
          </a:p>
          <a:p>
            <a:pPr marL="285750" lvl="0" indent="-285750" algn="just">
              <a:buFont typeface="Arial"/>
              <a:buChar char="•"/>
            </a:pPr>
            <a:r>
              <a:rPr lang="de-DE" dirty="0">
                <a:solidFill>
                  <a:schemeClr val="accent1">
                    <a:lumMod val="75000"/>
                  </a:schemeClr>
                </a:solidFill>
              </a:rPr>
              <a:t>Gerd-Joachim Töpfer</a:t>
            </a:r>
          </a:p>
          <a:p>
            <a:pPr algn="just"/>
            <a:r>
              <a:rPr lang="de-DE" dirty="0">
                <a:solidFill>
                  <a:schemeClr val="accent1">
                    <a:lumMod val="75000"/>
                  </a:schemeClr>
                </a:solidFill>
              </a:rPr>
              <a:t> </a:t>
            </a:r>
          </a:p>
          <a:p>
            <a:pPr algn="just"/>
            <a:r>
              <a:rPr lang="de-DE" dirty="0" smtClean="0">
                <a:solidFill>
                  <a:schemeClr val="accent1">
                    <a:lumMod val="75000"/>
                  </a:schemeClr>
                </a:solidFill>
              </a:rPr>
              <a:t>1 	Heimatfreund Goldene Treuenadel</a:t>
            </a:r>
          </a:p>
          <a:p>
            <a:pPr algn="just"/>
            <a:r>
              <a:rPr lang="de-DE" dirty="0" smtClean="0">
                <a:solidFill>
                  <a:schemeClr val="accent1">
                    <a:lumMod val="75000"/>
                  </a:schemeClr>
                </a:solidFill>
              </a:rPr>
              <a:t>53	Heimatfreunde </a:t>
            </a:r>
            <a:r>
              <a:rPr lang="de-DE" dirty="0">
                <a:solidFill>
                  <a:schemeClr val="accent1">
                    <a:lumMod val="75000"/>
                  </a:schemeClr>
                </a:solidFill>
              </a:rPr>
              <a:t>die Silberne Treuenadel.</a:t>
            </a:r>
          </a:p>
          <a:p>
            <a:pPr algn="just"/>
            <a:r>
              <a:rPr lang="de-DE" dirty="0">
                <a:solidFill>
                  <a:schemeClr val="accent1">
                    <a:lumMod val="75000"/>
                  </a:schemeClr>
                </a:solidFill>
              </a:rPr>
              <a:t> </a:t>
            </a:r>
            <a:endParaRPr lang="de-DE" dirty="0" smtClean="0">
              <a:solidFill>
                <a:schemeClr val="accent1">
                  <a:lumMod val="75000"/>
                </a:schemeClr>
              </a:solidFill>
            </a:endParaRPr>
          </a:p>
          <a:p>
            <a:pPr algn="just"/>
            <a:r>
              <a:rPr lang="de-DE" dirty="0" smtClean="0">
                <a:solidFill>
                  <a:schemeClr val="accent1">
                    <a:lumMod val="75000"/>
                  </a:schemeClr>
                </a:solidFill>
              </a:rPr>
              <a:t>Willi-Weidenhauptring auf Lebenszeit:</a:t>
            </a:r>
            <a:endParaRPr lang="de-DE" dirty="0">
              <a:solidFill>
                <a:schemeClr val="accent1">
                  <a:lumMod val="75000"/>
                </a:schemeClr>
              </a:solidFill>
            </a:endParaRPr>
          </a:p>
          <a:p>
            <a:pPr algn="just"/>
            <a:endParaRPr lang="de-DE" dirty="0">
              <a:solidFill>
                <a:schemeClr val="accent1">
                  <a:lumMod val="75000"/>
                </a:schemeClr>
              </a:solidFill>
            </a:endParaRPr>
          </a:p>
          <a:p>
            <a:pPr marL="285750" indent="-285750" algn="just">
              <a:buFont typeface="Arial"/>
              <a:buChar char="•"/>
            </a:pPr>
            <a:r>
              <a:rPr lang="de-DE" dirty="0" smtClean="0">
                <a:solidFill>
                  <a:schemeClr val="accent1">
                    <a:lumMod val="75000"/>
                  </a:schemeClr>
                </a:solidFill>
              </a:rPr>
              <a:t>	Franz</a:t>
            </a:r>
            <a:r>
              <a:rPr lang="de-DE" dirty="0">
                <a:solidFill>
                  <a:schemeClr val="accent1">
                    <a:lumMod val="75000"/>
                  </a:schemeClr>
                </a:solidFill>
              </a:rPr>
              <a:t>-Josef </a:t>
            </a:r>
            <a:r>
              <a:rPr lang="de-DE" dirty="0" err="1" smtClean="0">
                <a:solidFill>
                  <a:schemeClr val="accent1">
                    <a:lumMod val="75000"/>
                  </a:schemeClr>
                </a:solidFill>
              </a:rPr>
              <a:t>Siepenkothen</a:t>
            </a:r>
            <a:endParaRPr lang="de-DE" dirty="0">
              <a:solidFill>
                <a:schemeClr val="accent1">
                  <a:lumMod val="75000"/>
                </a:schemeClr>
              </a:solidFill>
            </a:endParaRPr>
          </a:p>
        </p:txBody>
      </p:sp>
    </p:spTree>
    <p:extLst>
      <p:ext uri="{BB962C8B-B14F-4D97-AF65-F5344CB8AC3E}">
        <p14:creationId xmlns:p14="http://schemas.microsoft.com/office/powerpoint/2010/main" xmlns="" val="217048067"/>
      </p:ext>
    </p:extLst>
  </p:cSld>
  <p:clrMapOvr>
    <a:masterClrMapping/>
  </p:clrMapOvr>
  <p:transition spd="slow" advClick="0" advTm="700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99592" y="1124744"/>
            <a:ext cx="7488832" cy="1477328"/>
          </a:xfrm>
          <a:prstGeom prst="rect">
            <a:avLst/>
          </a:prstGeom>
        </p:spPr>
        <p:txBody>
          <a:bodyPr wrap="square">
            <a:spAutoFit/>
          </a:bodyPr>
          <a:lstStyle/>
          <a:p>
            <a:pPr algn="just"/>
            <a:r>
              <a:rPr lang="de-DE" dirty="0" smtClean="0">
                <a:solidFill>
                  <a:schemeClr val="accent1">
                    <a:lumMod val="75000"/>
                  </a:schemeClr>
                </a:solidFill>
              </a:rPr>
              <a:t>Besondere Jubiläum</a:t>
            </a:r>
            <a:r>
              <a:rPr lang="de-DE" dirty="0">
                <a:solidFill>
                  <a:schemeClr val="accent1">
                    <a:lumMod val="75000"/>
                  </a:schemeClr>
                </a:solidFill>
              </a:rPr>
              <a:t>:</a:t>
            </a:r>
          </a:p>
          <a:p>
            <a:pPr algn="just"/>
            <a:r>
              <a:rPr lang="de-DE" dirty="0">
                <a:solidFill>
                  <a:schemeClr val="accent1">
                    <a:lumMod val="75000"/>
                  </a:schemeClr>
                </a:solidFill>
              </a:rPr>
              <a:t> </a:t>
            </a:r>
          </a:p>
          <a:p>
            <a:pPr lvl="0" algn="just"/>
            <a:r>
              <a:rPr lang="de-DE" dirty="0">
                <a:solidFill>
                  <a:schemeClr val="accent1">
                    <a:lumMod val="75000"/>
                  </a:schemeClr>
                </a:solidFill>
              </a:rPr>
              <a:t>TG Willi Weidenhaupt:	40 Jahre</a:t>
            </a:r>
          </a:p>
          <a:p>
            <a:pPr lvl="0" algn="just"/>
            <a:r>
              <a:rPr lang="de-DE" dirty="0">
                <a:solidFill>
                  <a:schemeClr val="accent1">
                    <a:lumMod val="75000"/>
                  </a:schemeClr>
                </a:solidFill>
              </a:rPr>
              <a:t>TG Nette </a:t>
            </a:r>
            <a:r>
              <a:rPr lang="de-DE" dirty="0" err="1">
                <a:solidFill>
                  <a:schemeClr val="accent1">
                    <a:lumMod val="75000"/>
                  </a:schemeClr>
                </a:solidFill>
              </a:rPr>
              <a:t>Alde</a:t>
            </a:r>
            <a:r>
              <a:rPr lang="de-DE" dirty="0">
                <a:solidFill>
                  <a:schemeClr val="accent1">
                    <a:lumMod val="75000"/>
                  </a:schemeClr>
                </a:solidFill>
              </a:rPr>
              <a:t> Häre:	75 Jahre</a:t>
            </a:r>
          </a:p>
          <a:p>
            <a:pPr lvl="0" algn="just"/>
            <a:r>
              <a:rPr lang="de-DE" dirty="0">
                <a:solidFill>
                  <a:schemeClr val="accent1">
                    <a:lumMod val="75000"/>
                  </a:schemeClr>
                </a:solidFill>
              </a:rPr>
              <a:t>TG 2. Löschzug:		80 Jahre</a:t>
            </a:r>
          </a:p>
        </p:txBody>
      </p:sp>
    </p:spTree>
    <p:extLst>
      <p:ext uri="{BB962C8B-B14F-4D97-AF65-F5344CB8AC3E}">
        <p14:creationId xmlns:p14="http://schemas.microsoft.com/office/powerpoint/2010/main" xmlns="" val="3941096409"/>
      </p:ext>
    </p:extLst>
  </p:cSld>
  <p:clrMapOvr>
    <a:masterClrMapping/>
  </p:clrMapOvr>
  <p:transition spd="slow" advClick="0" advTm="7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71600" y="1305342"/>
            <a:ext cx="7200800" cy="2862323"/>
          </a:xfrm>
          <a:prstGeom prst="rect">
            <a:avLst/>
          </a:prstGeom>
        </p:spPr>
        <p:txBody>
          <a:bodyPr wrap="square">
            <a:spAutoFit/>
          </a:bodyPr>
          <a:lstStyle/>
          <a:p>
            <a:pPr lvl="0"/>
            <a:r>
              <a:rPr lang="de-DE" b="1" dirty="0">
                <a:solidFill>
                  <a:schemeClr val="accent1">
                    <a:lumMod val="75000"/>
                  </a:schemeClr>
                </a:solidFill>
              </a:rPr>
              <a:t>4. Sitzungen Vorstand, Gesamtvorstand, Tischbaase</a:t>
            </a:r>
          </a:p>
          <a:p>
            <a:r>
              <a:rPr lang="de-DE" dirty="0">
                <a:solidFill>
                  <a:schemeClr val="accent1">
                    <a:lumMod val="75000"/>
                  </a:schemeClr>
                </a:solidFill>
              </a:rPr>
              <a:t> </a:t>
            </a:r>
          </a:p>
          <a:p>
            <a:r>
              <a:rPr lang="de-DE" dirty="0" smtClean="0">
                <a:solidFill>
                  <a:schemeClr val="accent1">
                    <a:lumMod val="75000"/>
                  </a:schemeClr>
                </a:solidFill>
              </a:rPr>
              <a:t>7 Sitzungen des Geschäftsführenden Vorstandes in 2012:</a:t>
            </a:r>
            <a:endParaRPr lang="de-DE" dirty="0">
              <a:solidFill>
                <a:schemeClr val="accent1">
                  <a:lumMod val="75000"/>
                </a:schemeClr>
              </a:solidFill>
            </a:endParaRPr>
          </a:p>
          <a:p>
            <a:r>
              <a:rPr lang="de-DE" dirty="0">
                <a:solidFill>
                  <a:schemeClr val="accent1">
                    <a:lumMod val="75000"/>
                  </a:schemeClr>
                </a:solidFill>
              </a:rPr>
              <a:t> </a:t>
            </a:r>
          </a:p>
          <a:p>
            <a:pPr lvl="0"/>
            <a:r>
              <a:rPr lang="de-DE" dirty="0">
                <a:solidFill>
                  <a:schemeClr val="accent1">
                    <a:lumMod val="75000"/>
                  </a:schemeClr>
                </a:solidFill>
              </a:rPr>
              <a:t>4 x</a:t>
            </a:r>
            <a:r>
              <a:rPr lang="de-DE" dirty="0" smtClean="0">
                <a:solidFill>
                  <a:schemeClr val="accent1">
                    <a:lumMod val="75000"/>
                  </a:schemeClr>
                </a:solidFill>
              </a:rPr>
              <a:t> 	Vorstand </a:t>
            </a:r>
            <a:r>
              <a:rPr lang="de-DE" dirty="0">
                <a:solidFill>
                  <a:schemeClr val="accent1">
                    <a:lumMod val="75000"/>
                  </a:schemeClr>
                </a:solidFill>
              </a:rPr>
              <a:t>um Baas Detlef Paar</a:t>
            </a:r>
          </a:p>
          <a:p>
            <a:pPr lvl="0"/>
            <a:r>
              <a:rPr lang="de-DE" dirty="0">
                <a:solidFill>
                  <a:schemeClr val="accent1">
                    <a:lumMod val="75000"/>
                  </a:schemeClr>
                </a:solidFill>
              </a:rPr>
              <a:t>1 </a:t>
            </a:r>
            <a:r>
              <a:rPr lang="de-DE" dirty="0" smtClean="0">
                <a:solidFill>
                  <a:schemeClr val="accent1">
                    <a:lumMod val="75000"/>
                  </a:schemeClr>
                </a:solidFill>
              </a:rPr>
              <a:t>x 	„</a:t>
            </a:r>
            <a:r>
              <a:rPr lang="de-DE" dirty="0">
                <a:solidFill>
                  <a:schemeClr val="accent1">
                    <a:lumMod val="75000"/>
                  </a:schemeClr>
                </a:solidFill>
              </a:rPr>
              <a:t>Notvorstände“ D. Schönhoff und W. </a:t>
            </a:r>
            <a:r>
              <a:rPr lang="de-DE" dirty="0" err="1">
                <a:solidFill>
                  <a:schemeClr val="accent1">
                    <a:lumMod val="75000"/>
                  </a:schemeClr>
                </a:solidFill>
              </a:rPr>
              <a:t>Rolshoven</a:t>
            </a:r>
            <a:endParaRPr lang="de-DE" dirty="0">
              <a:solidFill>
                <a:schemeClr val="accent1">
                  <a:lumMod val="75000"/>
                </a:schemeClr>
              </a:solidFill>
            </a:endParaRPr>
          </a:p>
          <a:p>
            <a:pPr lvl="0"/>
            <a:r>
              <a:rPr lang="de-DE" dirty="0">
                <a:solidFill>
                  <a:schemeClr val="accent1">
                    <a:lumMod val="75000"/>
                  </a:schemeClr>
                </a:solidFill>
              </a:rPr>
              <a:t>2 </a:t>
            </a:r>
            <a:r>
              <a:rPr lang="de-DE" dirty="0" smtClean="0">
                <a:solidFill>
                  <a:schemeClr val="accent1">
                    <a:lumMod val="75000"/>
                  </a:schemeClr>
                </a:solidFill>
              </a:rPr>
              <a:t>x	Vorstand </a:t>
            </a:r>
            <a:r>
              <a:rPr lang="de-DE" dirty="0">
                <a:solidFill>
                  <a:schemeClr val="accent1">
                    <a:lumMod val="75000"/>
                  </a:schemeClr>
                </a:solidFill>
              </a:rPr>
              <a:t>um Baas </a:t>
            </a:r>
            <a:r>
              <a:rPr lang="de-DE" dirty="0" smtClean="0">
                <a:solidFill>
                  <a:schemeClr val="accent1">
                    <a:lumMod val="75000"/>
                  </a:schemeClr>
                </a:solidFill>
              </a:rPr>
              <a:t>Wolfgang </a:t>
            </a:r>
            <a:r>
              <a:rPr lang="de-DE" dirty="0" err="1">
                <a:solidFill>
                  <a:schemeClr val="accent1">
                    <a:lumMod val="75000"/>
                  </a:schemeClr>
                </a:solidFill>
              </a:rPr>
              <a:t>Rolshoven</a:t>
            </a:r>
            <a:endParaRPr lang="de-DE" dirty="0">
              <a:solidFill>
                <a:schemeClr val="accent1">
                  <a:lumMod val="75000"/>
                </a:schemeClr>
              </a:solidFill>
            </a:endParaRPr>
          </a:p>
          <a:p>
            <a:r>
              <a:rPr lang="de-DE" dirty="0">
                <a:solidFill>
                  <a:schemeClr val="accent1">
                    <a:lumMod val="75000"/>
                  </a:schemeClr>
                </a:solidFill>
              </a:rPr>
              <a:t> </a:t>
            </a:r>
          </a:p>
          <a:p>
            <a:r>
              <a:rPr lang="de-DE" dirty="0" smtClean="0">
                <a:solidFill>
                  <a:schemeClr val="accent1">
                    <a:lumMod val="75000"/>
                  </a:schemeClr>
                </a:solidFill>
              </a:rPr>
              <a:t>Sitzungen Gesamtvorstand:	 	2 </a:t>
            </a:r>
          </a:p>
          <a:p>
            <a:r>
              <a:rPr lang="de-DE" dirty="0" err="1" smtClean="0">
                <a:solidFill>
                  <a:schemeClr val="accent1">
                    <a:lumMod val="75000"/>
                  </a:schemeClr>
                </a:solidFill>
              </a:rPr>
              <a:t>Tischbaassitzungen</a:t>
            </a:r>
            <a:r>
              <a:rPr lang="de-DE" dirty="0" smtClean="0">
                <a:solidFill>
                  <a:schemeClr val="accent1">
                    <a:lumMod val="75000"/>
                  </a:schemeClr>
                </a:solidFill>
              </a:rPr>
              <a:t>:		6</a:t>
            </a:r>
            <a:endParaRPr lang="de-DE" dirty="0">
              <a:solidFill>
                <a:schemeClr val="accent1">
                  <a:lumMod val="75000"/>
                </a:schemeClr>
              </a:solidFill>
            </a:endParaRPr>
          </a:p>
        </p:txBody>
      </p:sp>
    </p:spTree>
    <p:extLst>
      <p:ext uri="{BB962C8B-B14F-4D97-AF65-F5344CB8AC3E}">
        <p14:creationId xmlns:p14="http://schemas.microsoft.com/office/powerpoint/2010/main" xmlns="" val="1168815632"/>
      </p:ext>
    </p:extLst>
  </p:cSld>
  <p:clrMapOvr>
    <a:masterClrMapping/>
  </p:clrMapOvr>
  <p:transition spd="slow" advClick="0" advTm="7000">
    <p:fade/>
  </p:transition>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355</Words>
  <Application>Microsoft Office PowerPoint</Application>
  <PresentationFormat>Bildschirmpräsentation (4:3)</PresentationFormat>
  <Paragraphs>248</Paragraphs>
  <Slides>18</Slides>
  <Notes>1</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Larissa</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vector>
  </TitlesOfParts>
  <Company>ZA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Büchsenschütz, Jochen R.</dc:creator>
  <cp:lastModifiedBy>Harald Wellbrock</cp:lastModifiedBy>
  <cp:revision>54</cp:revision>
  <cp:lastPrinted>2013-03-07T15:35:58Z</cp:lastPrinted>
  <dcterms:created xsi:type="dcterms:W3CDTF">2012-11-07T09:13:58Z</dcterms:created>
  <dcterms:modified xsi:type="dcterms:W3CDTF">2013-03-12T11:21:41Z</dcterms:modified>
</cp:coreProperties>
</file>